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6" r:id="rId1"/>
    <p:sldMasterId id="2147484338" r:id="rId2"/>
    <p:sldMasterId id="2147484821" r:id="rId3"/>
    <p:sldMasterId id="2147487905" r:id="rId4"/>
    <p:sldMasterId id="2147493380" r:id="rId5"/>
  </p:sldMasterIdLst>
  <p:notesMasterIdLst>
    <p:notesMasterId r:id="rId42"/>
  </p:notesMasterIdLst>
  <p:handoutMasterIdLst>
    <p:handoutMasterId r:id="rId43"/>
  </p:handoutMasterIdLst>
  <p:sldIdLst>
    <p:sldId id="281" r:id="rId6"/>
    <p:sldId id="505" r:id="rId7"/>
    <p:sldId id="568" r:id="rId8"/>
    <p:sldId id="569" r:id="rId9"/>
    <p:sldId id="529" r:id="rId10"/>
    <p:sldId id="531" r:id="rId11"/>
    <p:sldId id="532" r:id="rId12"/>
    <p:sldId id="488" r:id="rId13"/>
    <p:sldId id="487" r:id="rId14"/>
    <p:sldId id="486" r:id="rId15"/>
    <p:sldId id="492" r:id="rId16"/>
    <p:sldId id="566" r:id="rId17"/>
    <p:sldId id="538" r:id="rId18"/>
    <p:sldId id="508" r:id="rId19"/>
    <p:sldId id="509" r:id="rId20"/>
    <p:sldId id="525" r:id="rId21"/>
    <p:sldId id="541" r:id="rId22"/>
    <p:sldId id="542" r:id="rId23"/>
    <p:sldId id="553" r:id="rId24"/>
    <p:sldId id="504" r:id="rId25"/>
    <p:sldId id="545" r:id="rId26"/>
    <p:sldId id="516" r:id="rId27"/>
    <p:sldId id="585" r:id="rId28"/>
    <p:sldId id="578" r:id="rId29"/>
    <p:sldId id="579" r:id="rId30"/>
    <p:sldId id="576" r:id="rId31"/>
    <p:sldId id="577" r:id="rId32"/>
    <p:sldId id="587" r:id="rId33"/>
    <p:sldId id="580" r:id="rId34"/>
    <p:sldId id="581" r:id="rId35"/>
    <p:sldId id="584" r:id="rId36"/>
    <p:sldId id="582" r:id="rId37"/>
    <p:sldId id="583" r:id="rId38"/>
    <p:sldId id="586" r:id="rId39"/>
    <p:sldId id="561" r:id="rId40"/>
    <p:sldId id="562" r:id="rId4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14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29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4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59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5742" algn="l" defTabSz="91429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2890" algn="l" defTabSz="91429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040" algn="l" defTabSz="91429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187" algn="l" defTabSz="91429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E1E7E1"/>
    <a:srgbClr val="EAEAEA"/>
    <a:srgbClr val="DDDDDD"/>
    <a:srgbClr val="E6E5B9"/>
    <a:srgbClr val="EAEFAF"/>
    <a:srgbClr val="AC549B"/>
    <a:srgbClr val="6699F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890" autoAdjust="0"/>
    <p:restoredTop sz="81663" autoAdjust="0"/>
  </p:normalViewPr>
  <p:slideViewPr>
    <p:cSldViewPr>
      <p:cViewPr varScale="1">
        <p:scale>
          <a:sx n="93" d="100"/>
          <a:sy n="93" d="100"/>
        </p:scale>
        <p:origin x="17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10046"/>
    </p:cViewPr>
  </p:sorterViewPr>
  <p:notesViewPr>
    <p:cSldViewPr>
      <p:cViewPr varScale="1">
        <p:scale>
          <a:sx n="67" d="100"/>
          <a:sy n="67" d="100"/>
        </p:scale>
        <p:origin x="-306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'Sheet1 (2)'!$B$1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 (2)'!$A$2:$A$11</c:f>
              <c:strCache>
                <c:ptCount val="10"/>
                <c:pt idx="0">
                  <c:v>Other   </c:v>
                </c:pt>
                <c:pt idx="1">
                  <c:v>Other Land transport</c:v>
                </c:pt>
                <c:pt idx="2">
                  <c:v>Natural/Environment</c:v>
                </c:pt>
                <c:pt idx="3">
                  <c:v>Fire/burn</c:v>
                </c:pt>
                <c:pt idx="4">
                  <c:v>Drowning</c:v>
                </c:pt>
                <c:pt idx="5">
                  <c:v>Unspecified</c:v>
                </c:pt>
                <c:pt idx="6">
                  <c:v>Suffocation</c:v>
                </c:pt>
                <c:pt idx="7">
                  <c:v>Fall</c:v>
                </c:pt>
                <c:pt idx="8">
                  <c:v>MV Traffic</c:v>
                </c:pt>
                <c:pt idx="9">
                  <c:v>Poisoning</c:v>
                </c:pt>
              </c:strCache>
            </c:strRef>
          </c:cat>
          <c:val>
            <c:numRef>
              <c:f>'Sheet1 (2)'!$B$2:$B$11</c:f>
              <c:numCache>
                <c:formatCode>#,##0</c:formatCode>
                <c:ptCount val="10"/>
                <c:pt idx="0">
                  <c:v>1323</c:v>
                </c:pt>
                <c:pt idx="1">
                  <c:v>1342</c:v>
                </c:pt>
                <c:pt idx="2">
                  <c:v>1625</c:v>
                </c:pt>
                <c:pt idx="3">
                  <c:v>2772</c:v>
                </c:pt>
                <c:pt idx="4">
                  <c:v>3406</c:v>
                </c:pt>
                <c:pt idx="5">
                  <c:v>5848</c:v>
                </c:pt>
                <c:pt idx="6">
                  <c:v>6580</c:v>
                </c:pt>
                <c:pt idx="7">
                  <c:v>31959</c:v>
                </c:pt>
                <c:pt idx="8">
                  <c:v>33736</c:v>
                </c:pt>
                <c:pt idx="9">
                  <c:v>42032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2E-4E1B-A7D0-74191163F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277888"/>
        <c:axId val="58279424"/>
      </c:barChart>
      <c:catAx>
        <c:axId val="5827788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58279424"/>
        <c:crosses val="autoZero"/>
        <c:auto val="1"/>
        <c:lblAlgn val="ctr"/>
        <c:lblOffset val="100"/>
        <c:noMultiLvlLbl val="0"/>
      </c:catAx>
      <c:valAx>
        <c:axId val="5827942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582778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3206751054852322E-2"/>
          <c:w val="1"/>
          <c:h val="0.95358649789029537"/>
        </c:manualLayout>
      </c:layout>
      <c:areaChart>
        <c:grouping val="standard"/>
        <c:varyColors val="0"/>
        <c:ser>
          <c:idx val="0"/>
          <c:order val="0"/>
          <c:val>
            <c:numRef>
              <c:f>Sheet2!$B$2:$B$3</c:f>
              <c:numCache>
                <c:formatCode>General</c:formatCode>
                <c:ptCount val="2"/>
                <c:pt idx="0">
                  <c:v>46.2</c:v>
                </c:pt>
                <c:pt idx="1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6B-4B47-BD24-4A672B67EF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376192"/>
        <c:axId val="58377728"/>
      </c:areaChart>
      <c:catAx>
        <c:axId val="58376192"/>
        <c:scaling>
          <c:orientation val="minMax"/>
        </c:scaling>
        <c:delete val="1"/>
        <c:axPos val="b"/>
        <c:majorTickMark val="out"/>
        <c:minorTickMark val="none"/>
        <c:tickLblPos val="nextTo"/>
        <c:crossAx val="58377728"/>
        <c:crosses val="autoZero"/>
        <c:auto val="1"/>
        <c:lblAlgn val="ctr"/>
        <c:lblOffset val="100"/>
        <c:noMultiLvlLbl val="0"/>
      </c:catAx>
      <c:valAx>
        <c:axId val="58377728"/>
        <c:scaling>
          <c:orientation val="minMax"/>
          <c:max val="100"/>
          <c:min val="20"/>
        </c:scaling>
        <c:delete val="1"/>
        <c:axPos val="l"/>
        <c:numFmt formatCode="General" sourceLinked="1"/>
        <c:majorTickMark val="out"/>
        <c:minorTickMark val="none"/>
        <c:tickLblPos val="nextTo"/>
        <c:crossAx val="5837619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0EE-4A61-B9A5-3C6895FC727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10EE-4A61-B9A5-3C6895FC727C}"/>
              </c:ext>
            </c:extLst>
          </c:dPt>
          <c:val>
            <c:numRef>
              <c:f>'Sheet1 (3)'!$A$53:$A$54</c:f>
              <c:numCache>
                <c:formatCode>General</c:formatCode>
                <c:ptCount val="2"/>
                <c:pt idx="0">
                  <c:v>11.333333333333334</c:v>
                </c:pt>
                <c:pt idx="1">
                  <c:v>22.666666666666668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EE-4A61-B9A5-3C6895FC72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475" cy="465138"/>
          </a:xfrm>
          <a:prstGeom prst="rect">
            <a:avLst/>
          </a:prstGeom>
        </p:spPr>
        <p:txBody>
          <a:bodyPr vert="horz" lIns="91031" tIns="45516" rIns="91031" bIns="45516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031" tIns="45516" rIns="91031" bIns="45516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FDF36DB-6906-4A2C-A27C-9DD64D08FCCC}" type="datetimeFigureOut">
              <a:rPr lang="en-US"/>
              <a:pPr>
                <a:defRPr/>
              </a:pPr>
              <a:t>5/14/2018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5"/>
            <a:ext cx="3038475" cy="465138"/>
          </a:xfrm>
          <a:prstGeom prst="rect">
            <a:avLst/>
          </a:prstGeom>
        </p:spPr>
        <p:txBody>
          <a:bodyPr vert="horz" lIns="91031" tIns="45516" rIns="91031" bIns="45516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031" tIns="45516" rIns="91031" bIns="45516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E7AADEC-A4E2-410E-8D53-B99882A407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8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475" cy="465138"/>
          </a:xfrm>
          <a:prstGeom prst="rect">
            <a:avLst/>
          </a:prstGeom>
        </p:spPr>
        <p:txBody>
          <a:bodyPr vert="horz" lIns="92762" tIns="46382" rIns="92762" bIns="4638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2762" tIns="46382" rIns="92762" bIns="4638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62" tIns="46382" rIns="92762" bIns="4638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7" y="4416430"/>
            <a:ext cx="5607050" cy="4183063"/>
          </a:xfrm>
          <a:prstGeom prst="rect">
            <a:avLst/>
          </a:prstGeom>
        </p:spPr>
        <p:txBody>
          <a:bodyPr vert="horz" lIns="92762" tIns="46382" rIns="92762" bIns="4638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675"/>
            <a:ext cx="3038475" cy="465138"/>
          </a:xfrm>
          <a:prstGeom prst="rect">
            <a:avLst/>
          </a:prstGeom>
        </p:spPr>
        <p:txBody>
          <a:bodyPr vert="horz" lIns="92762" tIns="46382" rIns="92762" bIns="4638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2762" tIns="46382" rIns="92762" bIns="4638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45F735-F37D-4EF6-8BCA-75CA37744E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047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9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7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5F735-F37D-4EF6-8BCA-75CA37744EB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020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32">
              <a:defRPr/>
            </a:pPr>
            <a:r>
              <a:rPr lang="en-US" dirty="0"/>
              <a:t>700,000 patients a year are hospitalized because of a fall injury, </a:t>
            </a:r>
            <a:r>
              <a:rPr lang="en-US" b="1" dirty="0"/>
              <a:t>most often due to a head injury or hip fracture.</a:t>
            </a:r>
          </a:p>
          <a:p>
            <a:pPr defTabSz="914132">
              <a:defRPr/>
            </a:pPr>
            <a:endParaRPr lang="en-US" dirty="0"/>
          </a:p>
          <a:p>
            <a:pPr defTabSz="914132">
              <a:defRPr/>
            </a:pPr>
            <a:r>
              <a:rPr lang="en-US" dirty="0"/>
              <a:t>-One out of five falls causes a serious injury such as broken bones or a head injury</a:t>
            </a:r>
          </a:p>
          <a:p>
            <a:endParaRPr lang="en-US" dirty="0"/>
          </a:p>
          <a:p>
            <a:r>
              <a:rPr lang="en-US" dirty="0"/>
              <a:t>The most common cause of traumatic brain injuries (TBI)</a:t>
            </a:r>
          </a:p>
          <a:p>
            <a:pPr defTabSz="914132">
              <a:defRPr/>
            </a:pPr>
            <a:r>
              <a:rPr lang="en-US" dirty="0"/>
              <a:t>250,000 older people are hospitalized for hip fractures.</a:t>
            </a:r>
          </a:p>
          <a:p>
            <a:pPr defTabSz="914132">
              <a:defRPr/>
            </a:pPr>
            <a:endParaRPr lang="en-US" dirty="0"/>
          </a:p>
          <a:p>
            <a:pPr defTabSz="914132">
              <a:defRPr/>
            </a:pPr>
            <a:r>
              <a:rPr lang="en-US" dirty="0"/>
              <a:t>-More than 27,000 older adults die as a result of falls</a:t>
            </a:r>
          </a:p>
          <a:p>
            <a:pPr defTabSz="914132">
              <a:defRPr/>
            </a:pPr>
            <a:r>
              <a:rPr lang="en-US" dirty="0"/>
              <a:t>	-That’s </a:t>
            </a:r>
            <a:r>
              <a:rPr lang="en-US" b="1" dirty="0"/>
              <a:t>74 older adults </a:t>
            </a:r>
            <a:r>
              <a:rPr lang="en-US" dirty="0"/>
              <a:t>every day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5F735-F37D-4EF6-8BCA-75CA37744EB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28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32">
              <a:defRPr/>
            </a:pPr>
            <a:r>
              <a:rPr lang="en-US" dirty="0"/>
              <a:t>Certainly</a:t>
            </a:r>
            <a:r>
              <a:rPr lang="en-US" baseline="0" dirty="0"/>
              <a:t> see the trends reflected in Texas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Memorial Hermann TMC- Falls Data</a:t>
            </a:r>
          </a:p>
        </p:txBody>
      </p:sp>
    </p:spTree>
    <p:extLst>
      <p:ext uri="{BB962C8B-B14F-4D97-AF65-F5344CB8AC3E}">
        <p14:creationId xmlns:p14="http://schemas.microsoft.com/office/powerpoint/2010/main" val="709145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***</a:t>
            </a:r>
          </a:p>
          <a:p>
            <a:r>
              <a:rPr lang="en-US" dirty="0"/>
              <a:t>Talked about economic impact, what about the impact on quality of life ? </a:t>
            </a:r>
          </a:p>
          <a:p>
            <a:endParaRPr lang="en-US" dirty="0"/>
          </a:p>
          <a:p>
            <a:r>
              <a:rPr lang="en-US" dirty="0"/>
              <a:t>While many falls do not cause an injury – 1/5 falls does cause a serious injury.</a:t>
            </a:r>
            <a:r>
              <a:rPr lang="en-US" baseline="30000" dirty="0"/>
              <a:t> </a:t>
            </a:r>
          </a:p>
          <a:p>
            <a:r>
              <a:rPr lang="en-US" dirty="0"/>
              <a:t>These injuries can make it hard for a person to get around, do everyday activities, or live on their own.</a:t>
            </a:r>
          </a:p>
          <a:p>
            <a:pPr defTabSz="914266"/>
            <a:endParaRPr lang="en-US" dirty="0"/>
          </a:p>
          <a:p>
            <a:pPr defTabSz="914266"/>
            <a:r>
              <a:rPr lang="en-US" dirty="0"/>
              <a:t>25% - move to nursing home one year after a fall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5F735-F37D-4EF6-8BCA-75CA37744EB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830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32">
              <a:defRPr/>
            </a:pPr>
            <a:r>
              <a:rPr lang="en-US" b="1" dirty="0"/>
              <a:t>***</a:t>
            </a:r>
            <a:endParaRPr lang="en-US" dirty="0"/>
          </a:p>
          <a:p>
            <a:pPr defTabSz="914132">
              <a:defRPr/>
            </a:pPr>
            <a:r>
              <a:rPr lang="en-US" dirty="0"/>
              <a:t>These are some of the common injuries.</a:t>
            </a:r>
            <a:r>
              <a:rPr lang="en-US" baseline="0" dirty="0"/>
              <a:t> </a:t>
            </a:r>
          </a:p>
          <a:p>
            <a:pPr defTabSz="914132">
              <a:defRPr/>
            </a:pPr>
            <a:r>
              <a:rPr lang="en-US" dirty="0"/>
              <a:t>FRACTURES</a:t>
            </a:r>
          </a:p>
          <a:p>
            <a:pPr defTabSz="914132">
              <a:defRPr/>
            </a:pPr>
            <a:r>
              <a:rPr lang="en-US" dirty="0"/>
              <a:t>- Up to 12% of all falls in the elderly are followed by a fracture.</a:t>
            </a:r>
            <a:r>
              <a:rPr lang="en-US" baseline="0" dirty="0"/>
              <a:t> </a:t>
            </a:r>
          </a:p>
          <a:p>
            <a:pPr defTabSz="914132">
              <a:defRPr/>
            </a:pPr>
            <a:r>
              <a:rPr lang="en-US" baseline="0" dirty="0"/>
              <a:t>  </a:t>
            </a:r>
            <a:endParaRPr lang="en-US" dirty="0"/>
          </a:p>
          <a:p>
            <a:pPr defTabSz="914132">
              <a:defRPr/>
            </a:pPr>
            <a:r>
              <a:rPr lang="en-US" baseline="0" dirty="0"/>
              <a:t>- </a:t>
            </a:r>
            <a:r>
              <a:rPr lang="en-US" dirty="0"/>
              <a:t>More than 95% of hip fractures are caused by falling, usually by falling sideways. Osteoporosis increases  </a:t>
            </a:r>
          </a:p>
          <a:p>
            <a:pPr defTabSz="914132">
              <a:defRPr/>
            </a:pPr>
            <a:r>
              <a:rPr lang="en-US" dirty="0"/>
              <a:t>   the risk for hip fractures</a:t>
            </a:r>
          </a:p>
          <a:p>
            <a:pPr defTabSz="914132">
              <a:defRPr/>
            </a:pPr>
            <a:endParaRPr lang="en-US" dirty="0"/>
          </a:p>
          <a:p>
            <a:pPr defTabSz="914132">
              <a:defRPr/>
            </a:pPr>
            <a:r>
              <a:rPr lang="en-US" dirty="0"/>
              <a:t>OTHER</a:t>
            </a:r>
          </a:p>
          <a:p>
            <a:pPr defTabSz="914132">
              <a:defRPr/>
            </a:pPr>
            <a:r>
              <a:rPr lang="en-US" dirty="0"/>
              <a:t>Falls are the most common cause of traumatic brain injury in the elderly. </a:t>
            </a:r>
          </a:p>
          <a:p>
            <a:pPr defTabSz="914132">
              <a:defRPr/>
            </a:pPr>
            <a:r>
              <a:rPr lang="en-US" dirty="0"/>
              <a:t>   - In older patients who fall, head trauma is the most common cause of mortality</a:t>
            </a:r>
          </a:p>
          <a:p>
            <a:pPr defTabSz="914132">
              <a:defRPr/>
            </a:pPr>
            <a:r>
              <a:rPr lang="en-US" dirty="0"/>
              <a:t>  - The frequent use of anticoagulants for comorbid conditions in this population leads to an increased risk  </a:t>
            </a:r>
          </a:p>
          <a:p>
            <a:pPr defTabSz="914132">
              <a:defRPr/>
            </a:pPr>
            <a:r>
              <a:rPr lang="en-US" dirty="0"/>
              <a:t>     of hemorrhage, even with low-velocity head trauma </a:t>
            </a:r>
          </a:p>
          <a:p>
            <a:pPr defTabSz="914132">
              <a:defRPr/>
            </a:pPr>
            <a:r>
              <a:rPr lang="en-US" dirty="0"/>
              <a:t>   </a:t>
            </a:r>
          </a:p>
          <a:p>
            <a:pPr defTabSz="91413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5F735-F37D-4EF6-8BCA-75CA37744EB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918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baseline="0" dirty="0"/>
              <a:t>As you’ve learned so far….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5F735-F37D-4EF6-8BCA-75CA37744EB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219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/>
              <a:t>***</a:t>
            </a:r>
          </a:p>
          <a:p>
            <a:r>
              <a:rPr lang="en-US" b="0" i="0" dirty="0"/>
              <a:t>So,</a:t>
            </a:r>
            <a:r>
              <a:rPr lang="en-US" b="0" i="0" baseline="0" dirty="0"/>
              <a:t> what are the </a:t>
            </a:r>
            <a:r>
              <a:rPr lang="en-US" b="1" i="1" dirty="0"/>
              <a:t>factors </a:t>
            </a:r>
            <a:r>
              <a:rPr lang="en-US" dirty="0"/>
              <a:t>that increase the likelihood that an older adult will fall??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5F735-F37D-4EF6-8BCA-75CA37744EB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468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5F735-F37D-4EF6-8BCA-75CA37744EB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272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32">
              <a:defRPr/>
            </a:pPr>
            <a:r>
              <a:rPr lang="en-US" dirty="0"/>
              <a:t>Chronic conditions </a:t>
            </a:r>
            <a:r>
              <a:rPr lang="en-US" b="1" dirty="0"/>
              <a:t>(arthritis, diabetes,</a:t>
            </a:r>
            <a:r>
              <a:rPr lang="en-US" b="1" baseline="0" dirty="0"/>
              <a:t> stroke, </a:t>
            </a:r>
            <a:r>
              <a:rPr lang="en-US" b="1" baseline="0" dirty="0" err="1"/>
              <a:t>Parkinsons</a:t>
            </a:r>
            <a:r>
              <a:rPr lang="en-US" b="1" baseline="0" dirty="0"/>
              <a:t>, dementia)</a:t>
            </a:r>
          </a:p>
          <a:p>
            <a:r>
              <a:rPr lang="en-US" dirty="0"/>
              <a:t>	</a:t>
            </a:r>
            <a:r>
              <a:rPr lang="en-US" b="1" dirty="0"/>
              <a:t>Osteoporosis</a:t>
            </a:r>
            <a:r>
              <a:rPr lang="en-US" dirty="0"/>
              <a:t>, while not a risk factor for falling, increases the likelihood of a fracture in the event of a fall.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0" u="sng" dirty="0"/>
              <a:t>risk of falling increases with the number of risk factors present</a:t>
            </a:r>
            <a:r>
              <a:rPr lang="en-US" dirty="0"/>
              <a:t>, and as people age, the occurrence of multiple risk factors increases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5F735-F37D-4EF6-8BCA-75CA37744EB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983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We are particularly interested in risk factors that can modified.</a:t>
            </a:r>
            <a:r>
              <a:rPr lang="en-US" sz="1200" baseline="0" dirty="0"/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/>
              <a:t>Briefly list.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Psychoactive medications examples</a:t>
            </a:r>
            <a:r>
              <a:rPr lang="en-US" sz="1200" baseline="0" dirty="0"/>
              <a:t> include:</a:t>
            </a:r>
            <a:r>
              <a:rPr lang="en-US" sz="1200" dirty="0"/>
              <a:t> Prescription drugs, OTCs, herbal supplements which can cause dizziness, sedation, confusion, blurred vision, or orthostatic hypotension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5F735-F37D-4EF6-8BCA-75CA37744EB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440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5F735-F37D-4EF6-8BCA-75CA37744EB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164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5F735-F37D-4EF6-8BCA-75CA37744EB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7939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14132">
              <a:defRPr/>
            </a:pPr>
            <a:r>
              <a:rPr lang="en-US" dirty="0"/>
              <a:t>Many different screening tools and approaches,</a:t>
            </a:r>
            <a:r>
              <a:rPr lang="en-US" baseline="0" dirty="0"/>
              <a:t> but the most simple </a:t>
            </a:r>
            <a:endParaRPr lang="en-US" dirty="0"/>
          </a:p>
          <a:p>
            <a:pPr marL="0" lvl="1" defTabSz="914132">
              <a:defRPr/>
            </a:pPr>
            <a:r>
              <a:rPr lang="en-US" dirty="0"/>
              <a:t>If fall risk factors are observed; assess for risk even if the person has never fallen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5F735-F37D-4EF6-8BCA-75CA37744EB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839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5F735-F37D-4EF6-8BCA-75CA37744EB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127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Multiple types of interventions. Some are only effective in conjunction with other strategies. </a:t>
            </a:r>
          </a:p>
          <a:p>
            <a:endParaRPr lang="en-US" sz="1100" dirty="0"/>
          </a:p>
          <a:p>
            <a:r>
              <a:rPr lang="en-US" sz="1100" baseline="0" dirty="0"/>
              <a:t>   -</a:t>
            </a:r>
            <a:r>
              <a:rPr lang="en-US" sz="1100" dirty="0"/>
              <a:t>Falls are frequently caused by an interaction between personal and environmental factors, effective interventions have generally included components to address multiple risk factors.</a:t>
            </a:r>
          </a:p>
          <a:p>
            <a:endParaRPr lang="en-US" sz="1100" dirty="0"/>
          </a:p>
          <a:p>
            <a:r>
              <a:rPr lang="en-US" sz="1100" dirty="0"/>
              <a:t>Interventions vary based on the needs of the population. Nursing homes --different approaches than community dwelling older adults. </a:t>
            </a:r>
          </a:p>
          <a:p>
            <a:endParaRPr lang="en-US" sz="1100" dirty="0"/>
          </a:p>
          <a:p>
            <a:r>
              <a:rPr lang="en-US" sz="1100" b="1" dirty="0"/>
              <a:t>Most effective </a:t>
            </a:r>
            <a:r>
              <a:rPr lang="en-US" sz="1100" dirty="0"/>
              <a:t>- clinical assessment + individualized fall risk reduction AND follow-up. Can lower the risk  </a:t>
            </a:r>
          </a:p>
          <a:p>
            <a:r>
              <a:rPr lang="en-US" sz="1100" dirty="0"/>
              <a:t>                          of falling by 18%. </a:t>
            </a:r>
          </a:p>
          <a:p>
            <a:r>
              <a:rPr lang="en-US" sz="1100" dirty="0"/>
              <a:t>	      - </a:t>
            </a:r>
            <a:r>
              <a:rPr lang="en-US" sz="2600" dirty="0"/>
              <a:t>Individualized</a:t>
            </a:r>
          </a:p>
          <a:p>
            <a:pPr lvl="1"/>
            <a:r>
              <a:rPr lang="en-US" sz="2600" dirty="0"/>
              <a:t>		May look at - Gait, balance, neurological function, med review + individualized   </a:t>
            </a:r>
          </a:p>
          <a:p>
            <a:pPr lvl="1"/>
            <a:r>
              <a:rPr lang="en-US" sz="2600" dirty="0"/>
              <a:t>                              intervention and referrals to PT/OT etc.</a:t>
            </a:r>
          </a:p>
          <a:p>
            <a:endParaRPr lang="en-US" sz="1100" dirty="0"/>
          </a:p>
          <a:p>
            <a:r>
              <a:rPr lang="en-US" sz="1100" dirty="0"/>
              <a:t>Exercise = most effective single intervention. Reduced the risk of falls by 12% - balance and gait training, strength building, balance retraining, muscle strengthening</a:t>
            </a:r>
          </a:p>
          <a:p>
            <a:endParaRPr lang="en-US" sz="11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/>
              <a:t>Med review/modification review all patients’ medications and eliminate those not absolutely necessary. -&gt;reduce fall rates.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dirty="0"/>
          </a:p>
          <a:p>
            <a:r>
              <a:rPr lang="en-US" sz="1100" dirty="0"/>
              <a:t>Studies - home modification alone will not reduce falls, environmental factors do play a part in </a:t>
            </a:r>
            <a:r>
              <a:rPr lang="en-US" sz="1100" b="1" dirty="0"/>
              <a:t>about half of all home falls</a:t>
            </a:r>
            <a:r>
              <a:rPr lang="en-US" sz="1100" dirty="0"/>
              <a:t>. Should be focused on those at a higher risk of falling.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5F735-F37D-4EF6-8BCA-75CA37744EB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612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Several consistent</a:t>
            </a:r>
            <a:r>
              <a:rPr lang="en-US" baseline="0" dirty="0"/>
              <a:t> patterns and beliefs: </a:t>
            </a:r>
          </a:p>
          <a:p>
            <a:r>
              <a:rPr lang="en-US" baseline="0" dirty="0"/>
              <a:t>Falling is just a part of getting old</a:t>
            </a:r>
          </a:p>
          <a:p>
            <a:r>
              <a:rPr lang="en-US" baseline="0" dirty="0"/>
              <a:t>It is EMS’ job to deal with a patient who falls. </a:t>
            </a:r>
          </a:p>
          <a:p>
            <a:r>
              <a:rPr lang="en-US" baseline="0" dirty="0"/>
              <a:t>I don’t want to be liable…</a:t>
            </a:r>
          </a:p>
          <a:p>
            <a:r>
              <a:rPr lang="en-US" baseline="0" dirty="0"/>
              <a:t>The doctor should be asking their older adult patients about falls</a:t>
            </a:r>
          </a:p>
          <a:p>
            <a:r>
              <a:rPr lang="en-US" baseline="0" dirty="0"/>
              <a:t>I fell but I didn’t get hurt, so I don’t want to bother the doctor</a:t>
            </a:r>
          </a:p>
          <a:p>
            <a:r>
              <a:rPr lang="en-US" baseline="0" dirty="0"/>
              <a:t>Someone else is reviewing their medications </a:t>
            </a:r>
          </a:p>
          <a:p>
            <a:r>
              <a:rPr lang="en-US" baseline="0" dirty="0"/>
              <a:t>My dad will just think I’m trying to make him move out of his house if I try to start making changes to his home. </a:t>
            </a:r>
          </a:p>
          <a:p>
            <a:r>
              <a:rPr lang="en-US" b="1" baseline="0" dirty="0"/>
              <a:t>“You know, my daughter and my doctor had been telling me the same thing, but I didn’t really listen until this class” </a:t>
            </a:r>
          </a:p>
          <a:p>
            <a:r>
              <a:rPr lang="en-US" baseline="0" dirty="0"/>
              <a:t>Evidence-based fall prevention needs to be pushed from multiple directions…family, health care providers, senior living, community leaders, pharmacists </a:t>
            </a:r>
            <a:r>
              <a:rPr lang="en-US" baseline="0" dirty="0" err="1"/>
              <a:t>etc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5F735-F37D-4EF6-8BCA-75CA37744EB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526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examples</a:t>
            </a:r>
            <a:r>
              <a:rPr lang="en-US" baseline="0" dirty="0"/>
              <a:t> of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5F735-F37D-4EF6-8BCA-75CA37744EB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526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5F735-F37D-4EF6-8BCA-75CA37744EB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612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211 is a program of the Health and Human Services</a:t>
            </a:r>
          </a:p>
          <a:p>
            <a:r>
              <a:rPr lang="en-US" dirty="0"/>
              <a:t>There may be fees</a:t>
            </a:r>
            <a:r>
              <a:rPr lang="en-US" baseline="0" dirty="0"/>
              <a:t> associated with these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5F735-F37D-4EF6-8BCA-75CA37744EB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021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Providing resources is just the first step – must engage seniors in programming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5F735-F37D-4EF6-8BCA-75CA37744EB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3340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 your population. Try to have options to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fit different needs, levels, interests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direct input regarding preferences, preferred schedule perceived barriers to engaging in fall prevention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a member or leader that is engaged, and ask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them to help you spread the word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5F735-F37D-4EF6-8BCA-75CA37744EB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2172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direct input regarding preferences, preferred schedule, perceived barriers to engaging in fall prevention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5F735-F37D-4EF6-8BCA-75CA37744EB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217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***</a:t>
            </a:r>
          </a:p>
          <a:p>
            <a:r>
              <a:rPr lang="en-US" dirty="0"/>
              <a:t>How common are</a:t>
            </a:r>
            <a:r>
              <a:rPr lang="en-US" baseline="0" dirty="0"/>
              <a:t> falls, currently? </a:t>
            </a:r>
          </a:p>
          <a:p>
            <a:endParaRPr lang="en-US" baseline="0" dirty="0"/>
          </a:p>
          <a:p>
            <a:r>
              <a:rPr lang="en-US" dirty="0"/>
              <a:t>Hard to wrap</a:t>
            </a:r>
            <a:r>
              <a:rPr lang="en-US" baseline="0" dirty="0"/>
              <a:t> our minds around the scope of the problem – but to put it in perspective; </a:t>
            </a:r>
            <a:endParaRPr lang="en-US" dirty="0"/>
          </a:p>
          <a:p>
            <a:pPr marL="171400" indent="-171400">
              <a:buFont typeface="Arial" panose="020B0604020202020204" pitchFamily="34" charset="0"/>
              <a:buChar char="•"/>
            </a:pPr>
            <a:r>
              <a:rPr lang="en-US" dirty="0"/>
              <a:t>An</a:t>
            </a:r>
            <a:r>
              <a:rPr lang="en-US" baseline="0" dirty="0"/>
              <a:t> Older Adult falls EVERY second of EVERY day in the US </a:t>
            </a:r>
            <a:endParaRPr lang="en-US" dirty="0"/>
          </a:p>
          <a:p>
            <a:pPr marL="171400" indent="-171400">
              <a:buFont typeface="Arial" panose="020B0604020202020204" pitchFamily="34" charset="0"/>
              <a:buChar char="•"/>
            </a:pPr>
            <a:r>
              <a:rPr lang="en-US" dirty="0"/>
              <a:t>Every</a:t>
            </a:r>
            <a:r>
              <a:rPr lang="en-US" baseline="0" dirty="0"/>
              <a:t> </a:t>
            </a:r>
            <a:r>
              <a:rPr lang="en-US" b="1" baseline="0" dirty="0"/>
              <a:t>20 minutes </a:t>
            </a:r>
            <a:r>
              <a:rPr lang="en-US" baseline="0" dirty="0"/>
              <a:t>an older adult dies from a fall.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5F735-F37D-4EF6-8BCA-75CA37744EB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114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Employ</a:t>
            </a:r>
            <a:r>
              <a:rPr lang="en-US" baseline="0" dirty="0"/>
              <a:t> easy, quick, short surveys to get feedback. Host informal discussions to find out what works, what doesn’t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5F735-F37D-4EF6-8BCA-75CA37744EB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2172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a success story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5F735-F37D-4EF6-8BCA-75CA37744EB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2172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5F735-F37D-4EF6-8BCA-75CA37744EB1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539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5F735-F37D-4EF6-8BCA-75CA37744EB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41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32"/>
            <a:r>
              <a:rPr lang="en-US" b="1" dirty="0"/>
              <a:t>***</a:t>
            </a:r>
          </a:p>
          <a:p>
            <a:pPr defTabSz="914132"/>
            <a:r>
              <a:rPr lang="en-US" dirty="0"/>
              <a:t>Falls are the leading cause of fatal and nonfatal injuries among adults aged ≥65 years (older adults)</a:t>
            </a:r>
          </a:p>
          <a:p>
            <a:pPr defTabSz="914132">
              <a:defRPr/>
            </a:pPr>
            <a:endParaRPr lang="en-US" dirty="0"/>
          </a:p>
          <a:p>
            <a:pPr defTabSz="914132">
              <a:defRPr/>
            </a:pPr>
            <a:r>
              <a:rPr lang="en-US" dirty="0"/>
              <a:t>Based on 2014 data, the estimated 29.0 million falls resulted in </a:t>
            </a:r>
            <a:r>
              <a:rPr lang="en-US" u="sng" dirty="0"/>
              <a:t>7 million injuries.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5F735-F37D-4EF6-8BCA-75CA37744EB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130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5F735-F37D-4EF6-8BCA-75CA37744EB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672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/>
            <a:r>
              <a:rPr lang="en-US" b="1" dirty="0"/>
              <a:t>***</a:t>
            </a:r>
            <a:endParaRPr lang="en-US" dirty="0"/>
          </a:p>
          <a:p>
            <a:pPr defTabSz="914266"/>
            <a:r>
              <a:rPr lang="en-US" dirty="0"/>
              <a:t>Falls </a:t>
            </a:r>
            <a:r>
              <a:rPr lang="en-US" baseline="0" dirty="0"/>
              <a:t>is just one area which will be impacted by what researchers call “the Aging Tsunami”. </a:t>
            </a:r>
            <a:endParaRPr lang="en-US" dirty="0"/>
          </a:p>
          <a:p>
            <a:endParaRPr lang="en-US" dirty="0"/>
          </a:p>
          <a:p>
            <a:r>
              <a:rPr lang="en-US" dirty="0"/>
              <a:t>Currently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OAs</a:t>
            </a:r>
            <a:r>
              <a:rPr lang="en-US" baseline="0" dirty="0"/>
              <a:t> </a:t>
            </a:r>
            <a:r>
              <a:rPr lang="en-US" dirty="0"/>
              <a:t>represent </a:t>
            </a:r>
            <a:r>
              <a:rPr lang="en-US" b="1" dirty="0"/>
              <a:t>14.5% of the population. (1 in 7 Americans). </a:t>
            </a:r>
          </a:p>
          <a:p>
            <a:endParaRPr lang="en-US" dirty="0"/>
          </a:p>
          <a:p>
            <a:r>
              <a:rPr lang="en-US" dirty="0"/>
              <a:t>By </a:t>
            </a:r>
            <a:r>
              <a:rPr lang="en-US" b="1" dirty="0"/>
              <a:t>2040, </a:t>
            </a:r>
            <a:r>
              <a:rPr lang="en-US" dirty="0"/>
              <a:t>they will grow to be </a:t>
            </a:r>
            <a:r>
              <a:rPr lang="en-US" b="1" dirty="0"/>
              <a:t>almost 22% (1 in 4)</a:t>
            </a:r>
            <a:r>
              <a:rPr lang="en-US" dirty="0"/>
              <a:t>. For the first time in history, older adults (over 65) will outnumber children under 5.</a:t>
            </a:r>
          </a:p>
          <a:p>
            <a:endParaRPr lang="en-US" dirty="0"/>
          </a:p>
          <a:p>
            <a:pPr defTabSz="914132">
              <a:defRPr/>
            </a:pPr>
            <a:r>
              <a:rPr lang="en-US" dirty="0"/>
              <a:t>And by 2060 – there will be </a:t>
            </a:r>
            <a:r>
              <a:rPr lang="en-US" b="1" dirty="0"/>
              <a:t>more than twice </a:t>
            </a:r>
            <a:r>
              <a:rPr lang="en-US" dirty="0"/>
              <a:t>the number of older adults in the US. </a:t>
            </a:r>
          </a:p>
          <a:p>
            <a:endParaRPr lang="en-US" dirty="0"/>
          </a:p>
          <a:p>
            <a:r>
              <a:rPr lang="en-US" dirty="0"/>
              <a:t>US Trauma centers are seeing the effect of this population shift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5F735-F37D-4EF6-8BCA-75CA37744EB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01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shift will impact</a:t>
            </a:r>
            <a:r>
              <a:rPr lang="en-US" baseline="0" dirty="0"/>
              <a:t> many aspects of our society as we age.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5F735-F37D-4EF6-8BCA-75CA37744EB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400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32">
              <a:defRPr/>
            </a:pPr>
            <a:r>
              <a:rPr lang="en-US" dirty="0"/>
              <a:t>Falls and fall injuries are going to rise, along with the aging population. </a:t>
            </a:r>
          </a:p>
          <a:p>
            <a:pPr defTabSz="914132">
              <a:defRPr/>
            </a:pPr>
            <a:endParaRPr lang="en-US" dirty="0"/>
          </a:p>
          <a:p>
            <a:pPr defTabSz="914132">
              <a:defRPr/>
            </a:pPr>
            <a:r>
              <a:rPr lang="en-US" dirty="0"/>
              <a:t>Based on this growth, we can expect </a:t>
            </a:r>
            <a:r>
              <a:rPr lang="en-US" b="1" dirty="0"/>
              <a:t>49 million falls </a:t>
            </a:r>
            <a:r>
              <a:rPr lang="en-US" dirty="0"/>
              <a:t>and </a:t>
            </a:r>
            <a:r>
              <a:rPr lang="en-US" b="1" dirty="0"/>
              <a:t>12 million fall injuries</a:t>
            </a:r>
            <a:r>
              <a:rPr lang="en-US" dirty="0"/>
              <a:t> in 2030</a:t>
            </a:r>
          </a:p>
          <a:p>
            <a:pPr defTabSz="914132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5F735-F37D-4EF6-8BCA-75CA37744EB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702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Falls are VERY Costly</a:t>
            </a:r>
          </a:p>
          <a:p>
            <a:r>
              <a:rPr lang="en-US" dirty="0"/>
              <a:t>- Among</a:t>
            </a:r>
            <a:r>
              <a:rPr lang="en-US" baseline="0" dirty="0"/>
              <a:t> the 20 most expensive medical conditions!</a:t>
            </a:r>
            <a:endParaRPr lang="en-US" dirty="0"/>
          </a:p>
          <a:p>
            <a:endParaRPr lang="en-US" dirty="0"/>
          </a:p>
          <a:p>
            <a:r>
              <a:rPr lang="en-US" dirty="0"/>
              <a:t>- In 2013, direct medical costs for OA falls—what patients and insurance companies pay—totaled $34 billion</a:t>
            </a:r>
            <a:endParaRPr lang="en-US" baseline="30000" dirty="0"/>
          </a:p>
          <a:p>
            <a:r>
              <a:rPr lang="en-US" baseline="30000" dirty="0"/>
              <a:t>	</a:t>
            </a:r>
            <a:r>
              <a:rPr lang="en-US" dirty="0"/>
              <a:t>Hospital costs account for </a:t>
            </a:r>
            <a:r>
              <a:rPr lang="en-US" b="1" dirty="0"/>
              <a:t>two-thirds </a:t>
            </a:r>
            <a:r>
              <a:rPr lang="en-US" dirty="0"/>
              <a:t>of the total</a:t>
            </a:r>
          </a:p>
          <a:p>
            <a:pPr defTabSz="914132">
              <a:defRPr/>
            </a:pPr>
            <a:r>
              <a:rPr lang="en-US" dirty="0"/>
              <a:t>	Medicare pays for about 78% of the costs of falls</a:t>
            </a:r>
          </a:p>
          <a:p>
            <a:pPr defTabSz="914132">
              <a:defRPr/>
            </a:pPr>
            <a:endParaRPr lang="en-US" dirty="0"/>
          </a:p>
          <a:p>
            <a:pPr defTabSz="914132">
              <a:defRPr/>
            </a:pPr>
            <a:r>
              <a:rPr lang="en-US" b="1" dirty="0"/>
              <a:t>?What do you think the average hospital cost is for a fall injury?</a:t>
            </a:r>
            <a:r>
              <a:rPr lang="en-US" b="1" baseline="0" dirty="0"/>
              <a:t>  </a:t>
            </a:r>
            <a:r>
              <a:rPr lang="en-US" baseline="0" dirty="0"/>
              <a:t>About </a:t>
            </a:r>
            <a:r>
              <a:rPr lang="en-US" dirty="0"/>
              <a:t>$35,000.</a:t>
            </a:r>
          </a:p>
          <a:p>
            <a:pPr defTabSz="914132">
              <a:defRPr/>
            </a:pPr>
            <a:endParaRPr lang="en-US" dirty="0"/>
          </a:p>
          <a:p>
            <a:pPr defTabSz="914132">
              <a:defRPr/>
            </a:pPr>
            <a:r>
              <a:rPr lang="en-US" dirty="0"/>
              <a:t>The costs of treating fall injuries goes up with 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5F735-F37D-4EF6-8BCA-75CA37744EB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368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1" cy="1752600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 algn="ctr">
              <a:buNone/>
              <a:defRPr/>
            </a:lvl1pPr>
            <a:lvl2pPr marL="457148" indent="0" algn="ctr">
              <a:buNone/>
              <a:defRPr/>
            </a:lvl2pPr>
            <a:lvl3pPr marL="914296" indent="0" algn="ctr">
              <a:buNone/>
              <a:defRPr/>
            </a:lvl3pPr>
            <a:lvl4pPr marL="1371445" indent="0" algn="ctr">
              <a:buNone/>
              <a:defRPr/>
            </a:lvl4pPr>
            <a:lvl5pPr marL="1828594" indent="0" algn="ctr">
              <a:buNone/>
              <a:defRPr/>
            </a:lvl5pPr>
            <a:lvl6pPr marL="2285742" indent="0" algn="ctr">
              <a:buNone/>
              <a:defRPr/>
            </a:lvl6pPr>
            <a:lvl7pPr marL="2742890" indent="0" algn="ctr">
              <a:buNone/>
              <a:defRPr/>
            </a:lvl7pPr>
            <a:lvl8pPr marL="3200040" indent="0" algn="ctr">
              <a:buNone/>
              <a:defRPr/>
            </a:lvl8pPr>
            <a:lvl9pPr marL="365718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7080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1" cy="4525963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1818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600201"/>
            <a:ext cx="2133600" cy="452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6248400" cy="4525963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306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8" indent="0" algn="ctr">
              <a:buNone/>
              <a:defRPr/>
            </a:lvl2pPr>
            <a:lvl3pPr marL="914296" indent="0" algn="ctr">
              <a:buNone/>
              <a:defRPr/>
            </a:lvl3pPr>
            <a:lvl4pPr marL="1371445" indent="0" algn="ctr">
              <a:buNone/>
              <a:defRPr/>
            </a:lvl4pPr>
            <a:lvl5pPr marL="1828594" indent="0" algn="ctr">
              <a:buNone/>
              <a:defRPr/>
            </a:lvl5pPr>
            <a:lvl6pPr marL="2285742" indent="0" algn="ctr">
              <a:buNone/>
              <a:defRPr/>
            </a:lvl6pPr>
            <a:lvl7pPr marL="2742890" indent="0" algn="ctr">
              <a:buNone/>
              <a:defRPr/>
            </a:lvl7pPr>
            <a:lvl8pPr marL="3200040" indent="0" algn="ctr">
              <a:buNone/>
              <a:defRPr/>
            </a:lvl8pPr>
            <a:lvl9pPr marL="365718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6730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50537-305D-4103-92C5-2D4681E873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616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8" indent="0">
              <a:buNone/>
              <a:defRPr sz="1800"/>
            </a:lvl2pPr>
            <a:lvl3pPr marL="914296" indent="0">
              <a:buNone/>
              <a:defRPr sz="1600"/>
            </a:lvl3pPr>
            <a:lvl4pPr marL="1371445" indent="0">
              <a:buNone/>
              <a:defRPr sz="1400"/>
            </a:lvl4pPr>
            <a:lvl5pPr marL="1828594" indent="0">
              <a:buNone/>
              <a:defRPr sz="1400"/>
            </a:lvl5pPr>
            <a:lvl6pPr marL="2285742" indent="0">
              <a:buNone/>
              <a:defRPr sz="1400"/>
            </a:lvl6pPr>
            <a:lvl7pPr marL="2742890" indent="0">
              <a:buNone/>
              <a:defRPr sz="1400"/>
            </a:lvl7pPr>
            <a:lvl8pPr marL="3200040" indent="0">
              <a:buNone/>
              <a:defRPr sz="1400"/>
            </a:lvl8pPr>
            <a:lvl9pPr marL="365718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2952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2" y="1524001"/>
            <a:ext cx="1714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5501" y="1524001"/>
            <a:ext cx="1714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710D9-7112-4EBE-B2BB-41038AB781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707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4" indent="0">
              <a:buNone/>
              <a:defRPr sz="1600" b="1"/>
            </a:lvl5pPr>
            <a:lvl6pPr marL="2285742" indent="0">
              <a:buNone/>
              <a:defRPr sz="1600" b="1"/>
            </a:lvl6pPr>
            <a:lvl7pPr marL="2742890" indent="0">
              <a:buNone/>
              <a:defRPr sz="1600" b="1"/>
            </a:lvl7pPr>
            <a:lvl8pPr marL="3200040" indent="0">
              <a:buNone/>
              <a:defRPr sz="1600" b="1"/>
            </a:lvl8pPr>
            <a:lvl9pPr marL="365718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4" indent="0">
              <a:buNone/>
              <a:defRPr sz="1600" b="1"/>
            </a:lvl5pPr>
            <a:lvl6pPr marL="2285742" indent="0">
              <a:buNone/>
              <a:defRPr sz="1600" b="1"/>
            </a:lvl6pPr>
            <a:lvl7pPr marL="2742890" indent="0">
              <a:buNone/>
              <a:defRPr sz="1600" b="1"/>
            </a:lvl7pPr>
            <a:lvl8pPr marL="3200040" indent="0">
              <a:buNone/>
              <a:defRPr sz="1600" b="1"/>
            </a:lvl8pPr>
            <a:lvl9pPr marL="365718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82DDD-515E-40B1-820E-8117ECC895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385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8970A-6654-4A71-8739-D0E2005D48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489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C23F0-47BB-4453-9F62-A6C09104A7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62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900"/>
            </a:lvl3pPr>
            <a:lvl4pPr marL="1371445" indent="0">
              <a:buNone/>
              <a:defRPr sz="900"/>
            </a:lvl4pPr>
            <a:lvl5pPr marL="1828594" indent="0">
              <a:buNone/>
              <a:defRPr sz="900"/>
            </a:lvl5pPr>
            <a:lvl6pPr marL="2285742" indent="0">
              <a:buNone/>
              <a:defRPr sz="900"/>
            </a:lvl6pPr>
            <a:lvl7pPr marL="2742890" indent="0">
              <a:buNone/>
              <a:defRPr sz="900"/>
            </a:lvl7pPr>
            <a:lvl8pPr marL="3200040" indent="0">
              <a:buNone/>
              <a:defRPr sz="900"/>
            </a:lvl8pPr>
            <a:lvl9pPr marL="365718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A5D9F-64CE-440B-8FA5-5014087B3C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34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1" cy="4525963"/>
          </a:xfrm>
          <a:prstGeom prst="rect">
            <a:avLst/>
          </a:prstGeom>
        </p:spPr>
        <p:txBody>
          <a:bodyPr lIns="91429" tIns="45715" rIns="91429" bIns="4571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7284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5" indent="0">
              <a:buNone/>
              <a:defRPr sz="2000"/>
            </a:lvl4pPr>
            <a:lvl5pPr marL="1828594" indent="0">
              <a:buNone/>
              <a:defRPr sz="2000"/>
            </a:lvl5pPr>
            <a:lvl6pPr marL="2285742" indent="0">
              <a:buNone/>
              <a:defRPr sz="2000"/>
            </a:lvl6pPr>
            <a:lvl7pPr marL="2742890" indent="0">
              <a:buNone/>
              <a:defRPr sz="2000"/>
            </a:lvl7pPr>
            <a:lvl8pPr marL="3200040" indent="0">
              <a:buNone/>
              <a:defRPr sz="2000"/>
            </a:lvl8pPr>
            <a:lvl9pPr marL="3657187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900"/>
            </a:lvl3pPr>
            <a:lvl4pPr marL="1371445" indent="0">
              <a:buNone/>
              <a:defRPr sz="900"/>
            </a:lvl4pPr>
            <a:lvl5pPr marL="1828594" indent="0">
              <a:buNone/>
              <a:defRPr sz="900"/>
            </a:lvl5pPr>
            <a:lvl6pPr marL="2285742" indent="0">
              <a:buNone/>
              <a:defRPr sz="900"/>
            </a:lvl6pPr>
            <a:lvl7pPr marL="2742890" indent="0">
              <a:buNone/>
              <a:defRPr sz="900"/>
            </a:lvl7pPr>
            <a:lvl8pPr marL="3200040" indent="0">
              <a:buNone/>
              <a:defRPr sz="900"/>
            </a:lvl8pPr>
            <a:lvl9pPr marL="365718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B50A4-A83F-4EB8-A4D5-6123823E1D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97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7A36A-5E2E-4DCA-9E48-7BD69A42FE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68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05400" y="76201"/>
            <a:ext cx="16764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76201"/>
            <a:ext cx="48768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E18F3-62C3-4733-B7B0-08D9B3F5CD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14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9801" y="1295403"/>
            <a:ext cx="6324600" cy="1470025"/>
          </a:xfrm>
        </p:spPr>
        <p:txBody>
          <a:bodyPr/>
          <a:lstStyle>
            <a:lvl1pPr>
              <a:defRPr sz="3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991601" y="6705600"/>
            <a:ext cx="76200" cy="76200"/>
          </a:xfrm>
        </p:spPr>
        <p:txBody>
          <a:bodyPr/>
          <a:lstStyle>
            <a:lvl1pPr marL="0" indent="0" algn="ctr">
              <a:buFontTx/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888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A805FAE-B317-461F-8A71-2448A95FE9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0339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8" indent="0">
              <a:buNone/>
              <a:defRPr sz="1800"/>
            </a:lvl2pPr>
            <a:lvl3pPr marL="914296" indent="0">
              <a:buNone/>
              <a:defRPr sz="1600"/>
            </a:lvl3pPr>
            <a:lvl4pPr marL="1371445" indent="0">
              <a:buNone/>
              <a:defRPr sz="1400"/>
            </a:lvl4pPr>
            <a:lvl5pPr marL="1828594" indent="0">
              <a:buNone/>
              <a:defRPr sz="1400"/>
            </a:lvl5pPr>
            <a:lvl6pPr marL="2285742" indent="0">
              <a:buNone/>
              <a:defRPr sz="1400"/>
            </a:lvl6pPr>
            <a:lvl7pPr marL="2742890" indent="0">
              <a:buNone/>
              <a:defRPr sz="1400"/>
            </a:lvl7pPr>
            <a:lvl8pPr marL="3200040" indent="0">
              <a:buNone/>
              <a:defRPr sz="1400"/>
            </a:lvl8pPr>
            <a:lvl9pPr marL="365718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FED9F56-3383-4249-90C2-230A236F13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97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1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1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3288876-0C41-4713-B915-7C8A83DCB8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6446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4" indent="0">
              <a:buNone/>
              <a:defRPr sz="1600" b="1"/>
            </a:lvl5pPr>
            <a:lvl6pPr marL="2285742" indent="0">
              <a:buNone/>
              <a:defRPr sz="1600" b="1"/>
            </a:lvl6pPr>
            <a:lvl7pPr marL="2742890" indent="0">
              <a:buNone/>
              <a:defRPr sz="1600" b="1"/>
            </a:lvl7pPr>
            <a:lvl8pPr marL="3200040" indent="0">
              <a:buNone/>
              <a:defRPr sz="1600" b="1"/>
            </a:lvl8pPr>
            <a:lvl9pPr marL="365718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4" indent="0">
              <a:buNone/>
              <a:defRPr sz="1600" b="1"/>
            </a:lvl5pPr>
            <a:lvl6pPr marL="2285742" indent="0">
              <a:buNone/>
              <a:defRPr sz="1600" b="1"/>
            </a:lvl6pPr>
            <a:lvl7pPr marL="2742890" indent="0">
              <a:buNone/>
              <a:defRPr sz="1600" b="1"/>
            </a:lvl7pPr>
            <a:lvl8pPr marL="3200040" indent="0">
              <a:buNone/>
              <a:defRPr sz="1600" b="1"/>
            </a:lvl8pPr>
            <a:lvl9pPr marL="365718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735986-9CF0-4346-98DB-8CECDD24F0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4595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565B829-ADE6-4632-9297-08CE07335D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8442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D401FB-7AB6-49E7-A03C-C387E50601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72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8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2000"/>
            </a:lvl1pPr>
            <a:lvl2pPr marL="457148" indent="0">
              <a:buNone/>
              <a:defRPr sz="1800"/>
            </a:lvl2pPr>
            <a:lvl3pPr marL="914296" indent="0">
              <a:buNone/>
              <a:defRPr sz="1600"/>
            </a:lvl3pPr>
            <a:lvl4pPr marL="1371445" indent="0">
              <a:buNone/>
              <a:defRPr sz="1400"/>
            </a:lvl4pPr>
            <a:lvl5pPr marL="1828594" indent="0">
              <a:buNone/>
              <a:defRPr sz="1400"/>
            </a:lvl5pPr>
            <a:lvl6pPr marL="2285742" indent="0">
              <a:buNone/>
              <a:defRPr sz="1400"/>
            </a:lvl6pPr>
            <a:lvl7pPr marL="2742890" indent="0">
              <a:buNone/>
              <a:defRPr sz="1400"/>
            </a:lvl7pPr>
            <a:lvl8pPr marL="3200040" indent="0">
              <a:buNone/>
              <a:defRPr sz="1400"/>
            </a:lvl8pPr>
            <a:lvl9pPr marL="365718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45937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900"/>
            </a:lvl3pPr>
            <a:lvl4pPr marL="1371445" indent="0">
              <a:buNone/>
              <a:defRPr sz="900"/>
            </a:lvl4pPr>
            <a:lvl5pPr marL="1828594" indent="0">
              <a:buNone/>
              <a:defRPr sz="900"/>
            </a:lvl5pPr>
            <a:lvl6pPr marL="2285742" indent="0">
              <a:buNone/>
              <a:defRPr sz="900"/>
            </a:lvl6pPr>
            <a:lvl7pPr marL="2742890" indent="0">
              <a:buNone/>
              <a:defRPr sz="900"/>
            </a:lvl7pPr>
            <a:lvl8pPr marL="3200040" indent="0">
              <a:buNone/>
              <a:defRPr sz="900"/>
            </a:lvl8pPr>
            <a:lvl9pPr marL="365718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02D21EE-83EB-4470-A707-1DB9A80D1A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945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5" indent="0">
              <a:buNone/>
              <a:defRPr sz="2000"/>
            </a:lvl4pPr>
            <a:lvl5pPr marL="1828594" indent="0">
              <a:buNone/>
              <a:defRPr sz="2000"/>
            </a:lvl5pPr>
            <a:lvl6pPr marL="2285742" indent="0">
              <a:buNone/>
              <a:defRPr sz="2000"/>
            </a:lvl6pPr>
            <a:lvl7pPr marL="2742890" indent="0">
              <a:buNone/>
              <a:defRPr sz="2000"/>
            </a:lvl7pPr>
            <a:lvl8pPr marL="3200040" indent="0">
              <a:buNone/>
              <a:defRPr sz="2000"/>
            </a:lvl8pPr>
            <a:lvl9pPr marL="3657187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900"/>
            </a:lvl3pPr>
            <a:lvl4pPr marL="1371445" indent="0">
              <a:buNone/>
              <a:defRPr sz="900"/>
            </a:lvl4pPr>
            <a:lvl5pPr marL="1828594" indent="0">
              <a:buNone/>
              <a:defRPr sz="900"/>
            </a:lvl5pPr>
            <a:lvl6pPr marL="2285742" indent="0">
              <a:buNone/>
              <a:defRPr sz="900"/>
            </a:lvl6pPr>
            <a:lvl7pPr marL="2742890" indent="0">
              <a:buNone/>
              <a:defRPr sz="900"/>
            </a:lvl7pPr>
            <a:lvl8pPr marL="3200040" indent="0">
              <a:buNone/>
              <a:defRPr sz="900"/>
            </a:lvl8pPr>
            <a:lvl9pPr marL="365718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E53220-45E0-44CF-8C0C-C8E986C61B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453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7FE259A-DBC8-408C-B48D-8F8E07C71C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739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52401"/>
            <a:ext cx="2114550" cy="5973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191250" cy="5973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5033FE6-F70C-489F-903A-589E49642F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457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1" cy="1752600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 algn="ctr">
              <a:buNone/>
              <a:defRPr/>
            </a:lvl1pPr>
            <a:lvl2pPr marL="457148" indent="0" algn="ctr">
              <a:buNone/>
              <a:defRPr/>
            </a:lvl2pPr>
            <a:lvl3pPr marL="914296" indent="0" algn="ctr">
              <a:buNone/>
              <a:defRPr/>
            </a:lvl3pPr>
            <a:lvl4pPr marL="1371445" indent="0" algn="ctr">
              <a:buNone/>
              <a:defRPr/>
            </a:lvl4pPr>
            <a:lvl5pPr marL="1828594" indent="0" algn="ctr">
              <a:buNone/>
              <a:defRPr/>
            </a:lvl5pPr>
            <a:lvl6pPr marL="2285742" indent="0" algn="ctr">
              <a:buNone/>
              <a:defRPr/>
            </a:lvl6pPr>
            <a:lvl7pPr marL="2742890" indent="0" algn="ctr">
              <a:buNone/>
              <a:defRPr/>
            </a:lvl7pPr>
            <a:lvl8pPr marL="3200040" indent="0" algn="ctr">
              <a:buNone/>
              <a:defRPr/>
            </a:lvl8pPr>
            <a:lvl9pPr marL="365718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193682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143000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1" cy="4525963"/>
          </a:xfrm>
          <a:prstGeom prst="rect">
            <a:avLst/>
          </a:prstGeom>
        </p:spPr>
        <p:txBody>
          <a:bodyPr lIns="91429" tIns="45715" rIns="91429" bIns="4571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4411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  <a:prstGeom prst="rect">
            <a:avLst/>
          </a:prstGeom>
        </p:spPr>
        <p:txBody>
          <a:bodyPr lIns="91429" tIns="45715" rIns="91429" bIns="45715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8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2000"/>
            </a:lvl1pPr>
            <a:lvl2pPr marL="457148" indent="0">
              <a:buNone/>
              <a:defRPr sz="1800"/>
            </a:lvl2pPr>
            <a:lvl3pPr marL="914296" indent="0">
              <a:buNone/>
              <a:defRPr sz="1600"/>
            </a:lvl3pPr>
            <a:lvl4pPr marL="1371445" indent="0">
              <a:buNone/>
              <a:defRPr sz="1400"/>
            </a:lvl4pPr>
            <a:lvl5pPr marL="1828594" indent="0">
              <a:buNone/>
              <a:defRPr sz="1400"/>
            </a:lvl5pPr>
            <a:lvl6pPr marL="2285742" indent="0">
              <a:buNone/>
              <a:defRPr sz="1400"/>
            </a:lvl6pPr>
            <a:lvl7pPr marL="2742890" indent="0">
              <a:buNone/>
              <a:defRPr sz="1400"/>
            </a:lvl7pPr>
            <a:lvl8pPr marL="3200040" indent="0">
              <a:buNone/>
              <a:defRPr sz="1400"/>
            </a:lvl8pPr>
            <a:lvl9pPr marL="365718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77937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143000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6782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1430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4" indent="0">
              <a:buNone/>
              <a:defRPr sz="1600" b="1"/>
            </a:lvl5pPr>
            <a:lvl6pPr marL="2285742" indent="0">
              <a:buNone/>
              <a:defRPr sz="1600" b="1"/>
            </a:lvl6pPr>
            <a:lvl7pPr marL="2742890" indent="0">
              <a:buNone/>
              <a:defRPr sz="1600" b="1"/>
            </a:lvl7pPr>
            <a:lvl8pPr marL="3200040" indent="0">
              <a:buNone/>
              <a:defRPr sz="1600" b="1"/>
            </a:lvl8pPr>
            <a:lvl9pPr marL="365718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4" indent="0">
              <a:buNone/>
              <a:defRPr sz="1600" b="1"/>
            </a:lvl5pPr>
            <a:lvl6pPr marL="2285742" indent="0">
              <a:buNone/>
              <a:defRPr sz="1600" b="1"/>
            </a:lvl6pPr>
            <a:lvl7pPr marL="2742890" indent="0">
              <a:buNone/>
              <a:defRPr sz="1600" b="1"/>
            </a:lvl7pPr>
            <a:lvl8pPr marL="3200040" indent="0">
              <a:buNone/>
              <a:defRPr sz="1600" b="1"/>
            </a:lvl8pPr>
            <a:lvl9pPr marL="365718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32154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143000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18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91201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7456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lIns="91429" tIns="45715" rIns="91429" bIns="45715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900"/>
            </a:lvl3pPr>
            <a:lvl4pPr marL="1371445" indent="0">
              <a:buNone/>
              <a:defRPr sz="900"/>
            </a:lvl4pPr>
            <a:lvl5pPr marL="1828594" indent="0">
              <a:buNone/>
              <a:defRPr sz="900"/>
            </a:lvl5pPr>
            <a:lvl6pPr marL="2285742" indent="0">
              <a:buNone/>
              <a:defRPr sz="900"/>
            </a:lvl6pPr>
            <a:lvl7pPr marL="2742890" indent="0">
              <a:buNone/>
              <a:defRPr sz="900"/>
            </a:lvl7pPr>
            <a:lvl8pPr marL="3200040" indent="0">
              <a:buNone/>
              <a:defRPr sz="900"/>
            </a:lvl8pPr>
            <a:lvl9pPr marL="365718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22580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  <a:prstGeom prst="rect">
            <a:avLst/>
          </a:prstGeom>
        </p:spPr>
        <p:txBody>
          <a:bodyPr lIns="91429" tIns="45715" rIns="91429" bIns="45715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5" indent="0">
              <a:buNone/>
              <a:defRPr sz="2000"/>
            </a:lvl4pPr>
            <a:lvl5pPr marL="1828594" indent="0">
              <a:buNone/>
              <a:defRPr sz="2000"/>
            </a:lvl5pPr>
            <a:lvl6pPr marL="2285742" indent="0">
              <a:buNone/>
              <a:defRPr sz="2000"/>
            </a:lvl6pPr>
            <a:lvl7pPr marL="2742890" indent="0">
              <a:buNone/>
              <a:defRPr sz="2000"/>
            </a:lvl7pPr>
            <a:lvl8pPr marL="3200040" indent="0">
              <a:buNone/>
              <a:defRPr sz="2000"/>
            </a:lvl8pPr>
            <a:lvl9pPr marL="3657187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900"/>
            </a:lvl3pPr>
            <a:lvl4pPr marL="1371445" indent="0">
              <a:buNone/>
              <a:defRPr sz="900"/>
            </a:lvl4pPr>
            <a:lvl5pPr marL="1828594" indent="0">
              <a:buNone/>
              <a:defRPr sz="900"/>
            </a:lvl5pPr>
            <a:lvl6pPr marL="2285742" indent="0">
              <a:buNone/>
              <a:defRPr sz="900"/>
            </a:lvl6pPr>
            <a:lvl7pPr marL="2742890" indent="0">
              <a:buNone/>
              <a:defRPr sz="900"/>
            </a:lvl7pPr>
            <a:lvl8pPr marL="3200040" indent="0">
              <a:buNone/>
              <a:defRPr sz="900"/>
            </a:lvl8pPr>
            <a:lvl9pPr marL="365718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21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143000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1" cy="4525963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48428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406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4" indent="0">
              <a:buNone/>
              <a:defRPr sz="1600" b="1"/>
            </a:lvl5pPr>
            <a:lvl6pPr marL="2285742" indent="0">
              <a:buNone/>
              <a:defRPr sz="1600" b="1"/>
            </a:lvl6pPr>
            <a:lvl7pPr marL="2742890" indent="0">
              <a:buNone/>
              <a:defRPr sz="1600" b="1"/>
            </a:lvl7pPr>
            <a:lvl8pPr marL="3200040" indent="0">
              <a:buNone/>
              <a:defRPr sz="1600" b="1"/>
            </a:lvl8pPr>
            <a:lvl9pPr marL="365718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4" indent="0">
              <a:buNone/>
              <a:defRPr sz="1600" b="1"/>
            </a:lvl5pPr>
            <a:lvl6pPr marL="2285742" indent="0">
              <a:buNone/>
              <a:defRPr sz="1600" b="1"/>
            </a:lvl6pPr>
            <a:lvl7pPr marL="2742890" indent="0">
              <a:buNone/>
              <a:defRPr sz="1600" b="1"/>
            </a:lvl7pPr>
            <a:lvl8pPr marL="3200040" indent="0">
              <a:buNone/>
              <a:defRPr sz="1600" b="1"/>
            </a:lvl8pPr>
            <a:lvl9pPr marL="365718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90773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178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96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900"/>
            </a:lvl3pPr>
            <a:lvl4pPr marL="1371445" indent="0">
              <a:buNone/>
              <a:defRPr sz="900"/>
            </a:lvl4pPr>
            <a:lvl5pPr marL="1828594" indent="0">
              <a:buNone/>
              <a:defRPr sz="900"/>
            </a:lvl5pPr>
            <a:lvl6pPr marL="2285742" indent="0">
              <a:buNone/>
              <a:defRPr sz="900"/>
            </a:lvl6pPr>
            <a:lvl7pPr marL="2742890" indent="0">
              <a:buNone/>
              <a:defRPr sz="900"/>
            </a:lvl7pPr>
            <a:lvl8pPr marL="3200040" indent="0">
              <a:buNone/>
              <a:defRPr sz="900"/>
            </a:lvl8pPr>
            <a:lvl9pPr marL="365718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840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5" indent="0">
              <a:buNone/>
              <a:defRPr sz="2000"/>
            </a:lvl4pPr>
            <a:lvl5pPr marL="1828594" indent="0">
              <a:buNone/>
              <a:defRPr sz="2000"/>
            </a:lvl5pPr>
            <a:lvl6pPr marL="2285742" indent="0">
              <a:buNone/>
              <a:defRPr sz="2000"/>
            </a:lvl6pPr>
            <a:lvl7pPr marL="2742890" indent="0">
              <a:buNone/>
              <a:defRPr sz="2000"/>
            </a:lvl7pPr>
            <a:lvl8pPr marL="3200040" indent="0">
              <a:buNone/>
              <a:defRPr sz="2000"/>
            </a:lvl8pPr>
            <a:lvl9pPr marL="3657187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900"/>
            </a:lvl3pPr>
            <a:lvl4pPr marL="1371445" indent="0">
              <a:buNone/>
              <a:defRPr sz="900"/>
            </a:lvl4pPr>
            <a:lvl5pPr marL="1828594" indent="0">
              <a:buNone/>
              <a:defRPr sz="900"/>
            </a:lvl5pPr>
            <a:lvl6pPr marL="2285742" indent="0">
              <a:buNone/>
              <a:defRPr sz="900"/>
            </a:lvl6pPr>
            <a:lvl7pPr marL="2742890" indent="0">
              <a:buNone/>
              <a:defRPr sz="900"/>
            </a:lvl7pPr>
            <a:lvl8pPr marL="3200040" indent="0">
              <a:buNone/>
              <a:defRPr sz="900"/>
            </a:lvl8pPr>
            <a:lvl9pPr marL="365718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88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08Cover2PPTtmcCoBranded.jpg                                  00000089My Book                        00000000: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1600200"/>
            <a:ext cx="6781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252" r:id="rId1"/>
    <p:sldLayoutId id="2147493253" r:id="rId2"/>
    <p:sldLayoutId id="2147493254" r:id="rId3"/>
    <p:sldLayoutId id="2147493255" r:id="rId4"/>
    <p:sldLayoutId id="2147493256" r:id="rId5"/>
    <p:sldLayoutId id="2147493257" r:id="rId6"/>
    <p:sldLayoutId id="2147493258" r:id="rId7"/>
    <p:sldLayoutId id="2147493259" r:id="rId8"/>
    <p:sldLayoutId id="2147493260" r:id="rId9"/>
    <p:sldLayoutId id="2147493261" r:id="rId10"/>
    <p:sldLayoutId id="21474932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148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296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445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594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866" indent="-28571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2872" indent="-228574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</a:defRPr>
      </a:lvl3pPr>
      <a:lvl4pPr marL="1600019" indent="-22857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4pPr>
      <a:lvl5pPr marL="2057168" indent="-228574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5pPr>
      <a:lvl6pPr marL="2514316" indent="-228574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bg1"/>
          </a:solidFill>
          <a:latin typeface="+mn-lt"/>
        </a:defRPr>
      </a:lvl6pPr>
      <a:lvl7pPr marL="2971465" indent="-228574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bg1"/>
          </a:solidFill>
          <a:latin typeface="+mn-lt"/>
        </a:defRPr>
      </a:lvl7pPr>
      <a:lvl8pPr marL="3428613" indent="-228574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bg1"/>
          </a:solidFill>
          <a:latin typeface="+mn-lt"/>
        </a:defRPr>
      </a:lvl8pPr>
      <a:lvl9pPr marL="3885763" indent="-228574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7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09INSIDEPPTtmcCobr#1F9704.jpg                                00000089My Book                        00000000: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670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1" y="1524001"/>
            <a:ext cx="3581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05201" y="6172203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CB20592-CFC3-4449-A9B6-59B9D5F02F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283" r:id="rId1"/>
    <p:sldLayoutId id="2147493263" r:id="rId2"/>
    <p:sldLayoutId id="2147493284" r:id="rId3"/>
    <p:sldLayoutId id="2147493264" r:id="rId4"/>
    <p:sldLayoutId id="2147493265" r:id="rId5"/>
    <p:sldLayoutId id="2147493266" r:id="rId6"/>
    <p:sldLayoutId id="2147493267" r:id="rId7"/>
    <p:sldLayoutId id="2147493268" r:id="rId8"/>
    <p:sldLayoutId id="2147493269" r:id="rId9"/>
    <p:sldLayoutId id="2147493270" r:id="rId10"/>
    <p:sldLayoutId id="21474932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148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296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445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594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72" indent="-228574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019" indent="-22857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168" indent="-228574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316" indent="-228574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6pPr>
      <a:lvl7pPr marL="2971465" indent="-228574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7pPr>
      <a:lvl8pPr marL="3428613" indent="-228574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8pPr>
      <a:lvl9pPr marL="3885763" indent="-228574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7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1"/>
            <a:ext cx="8229601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06C7EB-88F2-44B0-9AF2-F71E22F42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6" name="Picture 7" descr="Inside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0"/>
          <a:stretch>
            <a:fillRect/>
          </a:stretch>
        </p:blipFill>
        <p:spPr bwMode="auto">
          <a:xfrm>
            <a:off x="1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601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285" r:id="rId1"/>
    <p:sldLayoutId id="2147493286" r:id="rId2"/>
    <p:sldLayoutId id="2147493287" r:id="rId3"/>
    <p:sldLayoutId id="2147493288" r:id="rId4"/>
    <p:sldLayoutId id="2147493289" r:id="rId5"/>
    <p:sldLayoutId id="2147493290" r:id="rId6"/>
    <p:sldLayoutId id="2147493291" r:id="rId7"/>
    <p:sldLayoutId id="2147493292" r:id="rId8"/>
    <p:sldLayoutId id="2147493293" r:id="rId9"/>
    <p:sldLayoutId id="2147493294" r:id="rId10"/>
    <p:sldLayoutId id="2147493295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148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296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445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594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72" indent="-22857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19" indent="-22857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68" indent="-22857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16" indent="-22857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65" indent="-22857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13" indent="-22857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63" indent="-22857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7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 pa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245600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272" r:id="rId1"/>
    <p:sldLayoutId id="2147493273" r:id="rId2"/>
    <p:sldLayoutId id="2147493274" r:id="rId3"/>
    <p:sldLayoutId id="2147493275" r:id="rId4"/>
    <p:sldLayoutId id="2147493276" r:id="rId5"/>
    <p:sldLayoutId id="2147493277" r:id="rId6"/>
    <p:sldLayoutId id="2147493278" r:id="rId7"/>
    <p:sldLayoutId id="2147493279" r:id="rId8"/>
    <p:sldLayoutId id="2147493280" r:id="rId9"/>
    <p:sldLayoutId id="2147493281" r:id="rId10"/>
    <p:sldLayoutId id="21474932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4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9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4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9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72" indent="-22857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19" indent="-22857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68" indent="-22857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16" indent="-2285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65" indent="-2285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13" indent="-2285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63" indent="-2285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7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Monday, May 14,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381" r:id="rId1"/>
    <p:sldLayoutId id="2147493382" r:id="rId2"/>
    <p:sldLayoutId id="2147493383" r:id="rId3"/>
    <p:sldLayoutId id="2147493384" r:id="rId4"/>
    <p:sldLayoutId id="2147493385" r:id="rId5"/>
    <p:sldLayoutId id="2147493386" r:id="rId6"/>
    <p:sldLayoutId id="2147493387" r:id="rId7"/>
    <p:sldLayoutId id="2147493388" r:id="rId8"/>
    <p:sldLayoutId id="2147493389" r:id="rId9"/>
    <p:sldLayoutId id="2147493390" r:id="rId10"/>
    <p:sldLayoutId id="21474933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1.xml"/><Relationship Id="rId4" Type="http://schemas.openxmlformats.org/officeDocument/2006/relationships/hyperlink" Target="https://player.vimeo.com/video/148517287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11.gif"/><Relationship Id="rId9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11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Zaida.Ikpeme@houstontx.gov%3e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1.xml"/><Relationship Id="rId5" Type="http://schemas.openxmlformats.org/officeDocument/2006/relationships/hyperlink" Target="mailto:Sarah.schwaller@memorialhermann.org" TargetMode="External"/><Relationship Id="rId4" Type="http://schemas.openxmlformats.org/officeDocument/2006/relationships/hyperlink" Target="mailto:Zaida.Ikpeme@houstontx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6" Type="http://schemas.openxmlformats.org/officeDocument/2006/relationships/hyperlink" Target="http://www.aoa.acl.gov/Aging_Statistics/Index.aspx" TargetMode="External"/><Relationship Id="rId5" Type="http://schemas.openxmlformats.org/officeDocument/2006/relationships/image" Target="../media/image12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1066800" y="457200"/>
            <a:ext cx="7239000" cy="6400800"/>
          </a:xfrm>
        </p:spPr>
        <p:txBody>
          <a:bodyPr anchor="t">
            <a:normAutofit fontScale="90000"/>
          </a:bodyPr>
          <a:lstStyle/>
          <a:p>
            <a:pPr algn="ctr">
              <a:spcBef>
                <a:spcPts val="1200"/>
              </a:spcBef>
            </a:pPr>
            <a:br>
              <a:rPr lang="en-US" altLang="en-US" sz="4400" dirty="0"/>
            </a:br>
            <a:r>
              <a:rPr lang="en-US" altLang="en-US" sz="4400" dirty="0"/>
              <a:t>Fall Prevention: We all have a role to play</a:t>
            </a:r>
            <a:br>
              <a:rPr lang="en-US" altLang="en-US" sz="2000" dirty="0"/>
            </a:br>
            <a:br>
              <a:rPr lang="en-US" altLang="en-US" sz="2200" dirty="0"/>
            </a:br>
            <a:r>
              <a:rPr lang="en-US" altLang="en-US" sz="2200" b="0" dirty="0"/>
              <a:t>MAY 4, 2018</a:t>
            </a:r>
            <a:br>
              <a:rPr lang="en-US" altLang="en-US" sz="2200" dirty="0"/>
            </a:br>
            <a:br>
              <a:rPr lang="en-US" altLang="en-US" sz="2200" dirty="0"/>
            </a:br>
            <a:br>
              <a:rPr lang="en-US" altLang="en-US" sz="2200" b="0" dirty="0"/>
            </a:br>
            <a:r>
              <a:rPr lang="en-US" altLang="en-US" sz="2100" b="1" dirty="0"/>
              <a:t>Janet </a:t>
            </a:r>
            <a:r>
              <a:rPr lang="en-US" altLang="en-US" sz="2100" b="1" dirty="0" err="1"/>
              <a:t>ipkeme</a:t>
            </a:r>
            <a:br>
              <a:rPr lang="en-US" altLang="en-US" sz="2100" dirty="0"/>
            </a:br>
            <a:r>
              <a:rPr lang="en-US" altLang="en-US" sz="2100" dirty="0"/>
              <a:t>Human Service Program </a:t>
            </a:r>
            <a:r>
              <a:rPr lang="en-US" altLang="en-US" sz="2100" dirty="0" err="1"/>
              <a:t>ManageR</a:t>
            </a:r>
            <a:br>
              <a:rPr lang="en-US" altLang="en-US" sz="2100" dirty="0"/>
            </a:br>
            <a:r>
              <a:rPr lang="en-US" altLang="en-US" sz="2100" dirty="0"/>
              <a:t>Houston Health Department - Area Agency on Aging</a:t>
            </a:r>
            <a:br>
              <a:rPr lang="en-US" altLang="en-US" sz="2100" b="0" dirty="0"/>
            </a:br>
            <a:br>
              <a:rPr lang="en-US" altLang="en-US" sz="2100" dirty="0"/>
            </a:br>
            <a:r>
              <a:rPr lang="en-US" altLang="en-US" sz="2100" b="1" dirty="0"/>
              <a:t>Sarah Schwaller, MPH </a:t>
            </a:r>
            <a:br>
              <a:rPr lang="en-US" altLang="en-US" sz="2100" b="0" dirty="0"/>
            </a:br>
            <a:r>
              <a:rPr lang="en-US" altLang="en-US" sz="2100" b="0" dirty="0"/>
              <a:t>Injury prevention coordinator</a:t>
            </a:r>
            <a:br>
              <a:rPr lang="en-US" altLang="en-US" sz="2100" b="0" dirty="0"/>
            </a:br>
            <a:r>
              <a:rPr lang="en-US" altLang="en-US" sz="2100" b="0" dirty="0"/>
              <a:t>Memorial Hermann Red Duke Trauma Institute </a:t>
            </a:r>
            <a:br>
              <a:rPr lang="en-US" altLang="en-US" sz="2100" b="0" dirty="0"/>
            </a:br>
            <a:br>
              <a:rPr lang="en-US" altLang="en-US" sz="2100" dirty="0"/>
            </a:br>
            <a:r>
              <a:rPr lang="en-US" altLang="en-US" sz="2100" b="1" dirty="0"/>
              <a:t>Elena </a:t>
            </a:r>
            <a:r>
              <a:rPr lang="en-US" altLang="en-US" sz="2100" b="1" dirty="0" err="1"/>
              <a:t>dinkIn</a:t>
            </a:r>
            <a:r>
              <a:rPr lang="en-US" altLang="en-US" sz="2100" b="1" dirty="0"/>
              <a:t>, MSW</a:t>
            </a:r>
            <a:br>
              <a:rPr lang="en-US" altLang="en-US" sz="2100" dirty="0"/>
            </a:br>
            <a:r>
              <a:rPr lang="en-US" altLang="en-US" sz="2100" dirty="0"/>
              <a:t>director of active older adults</a:t>
            </a:r>
            <a:br>
              <a:rPr lang="en-US" altLang="en-US" sz="2100" dirty="0"/>
            </a:br>
            <a:r>
              <a:rPr lang="en-US" altLang="en-US" sz="2100" dirty="0" err="1"/>
              <a:t>ymca</a:t>
            </a:r>
            <a:r>
              <a:rPr lang="en-US" altLang="en-US" sz="2100" dirty="0"/>
              <a:t> </a:t>
            </a:r>
            <a:br>
              <a:rPr lang="en-US" altLang="en-US" sz="2200" b="0" dirty="0"/>
            </a:br>
            <a:endParaRPr lang="en-US" altLang="en-US" sz="22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6705600" cy="838200"/>
          </a:xfrm>
        </p:spPr>
        <p:txBody>
          <a:bodyPr/>
          <a:lstStyle/>
          <a:p>
            <a:r>
              <a:rPr lang="en-US" sz="3000" dirty="0"/>
              <a:t>Falls – A Serious Public Health 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447800"/>
            <a:ext cx="89535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Each year…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600" b="1" dirty="0"/>
              <a:t>2.5 million </a:t>
            </a:r>
            <a:r>
              <a:rPr lang="en-US" sz="2600" dirty="0"/>
              <a:t>older adults - treated in EDs for fall injuries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600" b="1" dirty="0"/>
              <a:t>700,000</a:t>
            </a:r>
            <a:r>
              <a:rPr lang="en-US" sz="2800" dirty="0"/>
              <a:t> </a:t>
            </a:r>
            <a:r>
              <a:rPr lang="en-US" sz="2600" dirty="0"/>
              <a:t>patients - hospitalized because of a fall injury</a:t>
            </a:r>
          </a:p>
          <a:p>
            <a:pPr marL="0" indent="0" defTabSz="914266">
              <a:lnSpc>
                <a:spcPct val="200000"/>
              </a:lnSpc>
              <a:buNone/>
              <a:defRPr/>
            </a:pPr>
            <a:r>
              <a:rPr lang="en-US" sz="3600" b="1" dirty="0"/>
              <a:t>27,000</a:t>
            </a:r>
            <a:r>
              <a:rPr lang="en-US" sz="2800" b="1" dirty="0"/>
              <a:t> </a:t>
            </a:r>
            <a:r>
              <a:rPr lang="en-US" sz="2600" dirty="0"/>
              <a:t>older adults die as a result of a fall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6488678"/>
            <a:ext cx="4038600" cy="36932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900" dirty="0"/>
              <a:t>Source: CDC 2011. Web–based Injury Statistics Query and Reporting System (WISQARS)</a:t>
            </a:r>
          </a:p>
        </p:txBody>
      </p:sp>
    </p:spTree>
    <p:extLst>
      <p:ext uri="{BB962C8B-B14F-4D97-AF65-F5344CB8AC3E}">
        <p14:creationId xmlns:p14="http://schemas.microsoft.com/office/powerpoint/2010/main" val="1237080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1536594\AppData\Local\Microsoft\Windows\Temporary Internet Files\Content.IE5\XQ73RPH8\texa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336338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09799" y="2438400"/>
            <a:ext cx="6476999" cy="2785409"/>
          </a:xfrm>
          <a:prstGeom prst="round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2400" dirty="0"/>
              <a:t>                   </a:t>
            </a:r>
            <a:r>
              <a:rPr lang="en-US" sz="2400" b="1" dirty="0"/>
              <a:t>Leading </a:t>
            </a:r>
          </a:p>
          <a:p>
            <a:r>
              <a:rPr lang="en-US" sz="2400" b="1" dirty="0"/>
              <a:t>                cause of injury </a:t>
            </a:r>
            <a:r>
              <a:rPr lang="en-US" sz="2400" dirty="0"/>
              <a:t>in 2013</a:t>
            </a:r>
          </a:p>
          <a:p>
            <a:endParaRPr lang="en-US" sz="900" dirty="0"/>
          </a:p>
          <a:p>
            <a:r>
              <a:rPr lang="en-US" sz="2400" dirty="0"/>
              <a:t>Direct medical costs associated with </a:t>
            </a:r>
          </a:p>
          <a:p>
            <a:r>
              <a:rPr lang="en-US" sz="2400" dirty="0"/>
              <a:t>      falls among &gt;50+ </a:t>
            </a:r>
            <a:r>
              <a:rPr lang="en-US" sz="2400" b="1" dirty="0"/>
              <a:t>increased from </a:t>
            </a:r>
          </a:p>
          <a:p>
            <a:r>
              <a:rPr lang="en-US" sz="2400" b="1" dirty="0"/>
              <a:t>         $1.9 to $3.1 billion </a:t>
            </a:r>
            <a:r>
              <a:rPr lang="en-US" sz="2400" dirty="0"/>
              <a:t>from 2007 </a:t>
            </a:r>
          </a:p>
          <a:p>
            <a:r>
              <a:rPr lang="en-US" sz="2400" dirty="0"/>
              <a:t>                                    to 2011.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51936" y="6618782"/>
            <a:ext cx="2389096" cy="23082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Texans Working for a Falls Free Tomorrow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8600" y="152400"/>
            <a:ext cx="6248400" cy="838200"/>
          </a:xfrm>
          <a:prstGeom prst="rect">
            <a:avLst/>
          </a:prstGeom>
        </p:spPr>
        <p:txBody>
          <a:bodyPr lIns="91429" tIns="45715" rIns="91429" bIns="45715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3500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6019800" cy="838200"/>
          </a:xfrm>
        </p:spPr>
        <p:txBody>
          <a:bodyPr/>
          <a:lstStyle/>
          <a:p>
            <a:pPr rtl="0" fontAlgn="base"/>
            <a:r>
              <a:rPr lang="en-US" sz="3000" kern="1200" dirty="0">
                <a:solidFill>
                  <a:srgbClr val="000000"/>
                </a:solidFill>
                <a:ea typeface="+mn-ea"/>
                <a:cs typeface="Arial"/>
              </a:rPr>
              <a:t>A Texas Public Health Issue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42385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1536594\AppData\Local\Microsoft\Windows\Temporary Internet Files\Content.IE5\33AIDR7Q\elderly%20pic%20monkey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" b="4695"/>
          <a:stretch/>
        </p:blipFill>
        <p:spPr bwMode="auto">
          <a:xfrm>
            <a:off x="3886200" y="2176534"/>
            <a:ext cx="5257800" cy="468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152400"/>
            <a:ext cx="6019800" cy="838200"/>
          </a:xfrm>
        </p:spPr>
        <p:txBody>
          <a:bodyPr/>
          <a:lstStyle/>
          <a:p>
            <a:r>
              <a:rPr lang="en-US" sz="3000" dirty="0"/>
              <a:t>What happens after a fall?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447800"/>
            <a:ext cx="5486400" cy="4678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       </a:t>
            </a:r>
            <a:r>
              <a:rPr lang="en-US" b="1" dirty="0"/>
              <a:t>1/5</a:t>
            </a:r>
            <a:r>
              <a:rPr lang="en-US" b="1" baseline="30000" dirty="0"/>
              <a:t>th</a:t>
            </a:r>
            <a:r>
              <a:rPr lang="en-US" b="1" dirty="0"/>
              <a:t> of falls result in a serious injury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Severe trauma can lead to:</a:t>
            </a:r>
          </a:p>
          <a:p>
            <a:pPr marL="401638" lvl="1" indent="-2841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b="1" dirty="0"/>
              <a:t>Long hospitalization</a:t>
            </a:r>
          </a:p>
          <a:p>
            <a:pPr marL="401638" lvl="1" indent="-2841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b="1" dirty="0"/>
              <a:t>Rehabilitation</a:t>
            </a:r>
          </a:p>
          <a:p>
            <a:pPr marL="401638" lvl="1" indent="-284163">
              <a:buFont typeface="Arial" panose="020B0604020202020204" pitchFamily="34" charset="0"/>
              <a:buChar char="•"/>
            </a:pPr>
            <a:r>
              <a:rPr lang="en-US" sz="2500" b="1" dirty="0"/>
              <a:t>Permanent functional</a:t>
            </a:r>
          </a:p>
          <a:p>
            <a:pPr marL="117475" lvl="1" indent="0">
              <a:buNone/>
            </a:pPr>
            <a:r>
              <a:rPr lang="en-US" sz="2500" b="1" dirty="0"/>
              <a:t>    impairment</a:t>
            </a:r>
          </a:p>
          <a:p>
            <a:pPr marL="401638" lvl="1" indent="-28416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500" b="1" dirty="0"/>
              <a:t>Shame, social isolation, </a:t>
            </a:r>
          </a:p>
          <a:p>
            <a:pPr marL="117475" lvl="1" indent="0">
              <a:lnSpc>
                <a:spcPct val="110000"/>
              </a:lnSpc>
              <a:buNone/>
            </a:pPr>
            <a:r>
              <a:rPr lang="en-US" sz="2500" b="1" dirty="0"/>
              <a:t>    depression</a:t>
            </a:r>
          </a:p>
          <a:p>
            <a:pPr marL="401638" lvl="1" indent="-2841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b="1" dirty="0"/>
              <a:t>Death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6286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6019800" cy="838200"/>
          </a:xfrm>
        </p:spPr>
        <p:txBody>
          <a:bodyPr/>
          <a:lstStyle/>
          <a:p>
            <a:r>
              <a:rPr lang="en-US" sz="3000" dirty="0"/>
              <a:t>What happens after a fall?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490717"/>
            <a:ext cx="87630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Common injuries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800" dirty="0"/>
              <a:t>    Fractures</a:t>
            </a: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    Superficial/contusion injuries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    Open wounds</a:t>
            </a:r>
          </a:p>
          <a:p>
            <a:pPr marL="0" indent="0">
              <a:buNone/>
            </a:pPr>
            <a:r>
              <a:rPr lang="en-US" sz="2800" dirty="0"/>
              <a:t>    Other </a:t>
            </a:r>
          </a:p>
          <a:p>
            <a:pPr marL="0" indent="0">
              <a:buNone/>
            </a:pPr>
            <a:r>
              <a:rPr lang="en-US" sz="2000" dirty="0"/>
              <a:t>            Sprains/strains, bruising internal organ injuries, dislocations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53398" y="6487656"/>
            <a:ext cx="2990602" cy="36932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Owens (2009) Statistical Brief #80/ Agency for Healthcare Research and Quality</a:t>
            </a:r>
          </a:p>
        </p:txBody>
      </p:sp>
    </p:spTree>
    <p:extLst>
      <p:ext uri="{BB962C8B-B14F-4D97-AF65-F5344CB8AC3E}">
        <p14:creationId xmlns:p14="http://schemas.microsoft.com/office/powerpoint/2010/main" val="2072357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6019800" cy="838200"/>
          </a:xfrm>
        </p:spPr>
        <p:txBody>
          <a:bodyPr/>
          <a:lstStyle/>
          <a:p>
            <a:r>
              <a:rPr lang="en-US" sz="3000" dirty="0"/>
              <a:t>Fall Prevention is Important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678363"/>
          </a:xfrm>
        </p:spPr>
        <p:txBody>
          <a:bodyPr/>
          <a:lstStyle/>
          <a:p>
            <a:pPr marL="0" lvl="0" indent="0">
              <a:buNone/>
            </a:pPr>
            <a:r>
              <a:rPr lang="en-US" sz="3000" baseline="0" dirty="0"/>
              <a:t>Our population is aging rapidly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3000" baseline="0" dirty="0"/>
              <a:t>A leading cause of: </a:t>
            </a:r>
          </a:p>
          <a:p>
            <a:pPr lvl="1"/>
            <a:r>
              <a:rPr lang="en-US" sz="2600" baseline="0" dirty="0"/>
              <a:t>Injury-related 911 calls</a:t>
            </a:r>
          </a:p>
          <a:p>
            <a:pPr lvl="1"/>
            <a:r>
              <a:rPr lang="en-US" sz="2600" baseline="0" dirty="0"/>
              <a:t>ER visits </a:t>
            </a:r>
          </a:p>
          <a:p>
            <a:pPr lvl="1"/>
            <a:r>
              <a:rPr lang="en-US" sz="2600" baseline="0" dirty="0"/>
              <a:t>Deaths in the elderly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3000" baseline="0" dirty="0"/>
              <a:t>Falls are preventable</a:t>
            </a:r>
            <a:r>
              <a:rPr lang="en-US" baseline="0" dirty="0"/>
              <a:t>!</a:t>
            </a:r>
            <a:endParaRPr lang="en-US" dirty="0"/>
          </a:p>
        </p:txBody>
      </p:sp>
      <p:pic>
        <p:nvPicPr>
          <p:cNvPr id="1027" name="Picture 3" descr="C:\Users\E1536594\AppData\Local\Microsoft\Windows\Temporary Internet Files\Content.IE5\33AIDR7Q\question_mar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43201"/>
            <a:ext cx="321468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824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88" y="2286000"/>
            <a:ext cx="8607425" cy="838200"/>
          </a:xfrm>
        </p:spPr>
        <p:txBody>
          <a:bodyPr/>
          <a:lstStyle/>
          <a:p>
            <a:pPr algn="ctr"/>
            <a:r>
              <a:rPr lang="en-US" sz="3000" b="1" dirty="0"/>
              <a:t>Recognizing Fall Risk Factors </a:t>
            </a:r>
          </a:p>
        </p:txBody>
      </p:sp>
      <p:pic>
        <p:nvPicPr>
          <p:cNvPr id="6146" name="Picture 2" descr="C:\Users\E1536594\AppData\Local\Microsoft\Windows\Temporary Internet Files\Content.IE5\5J7WRZYL\blockpage[4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1" y="3425190"/>
            <a:ext cx="15240" cy="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E1536594\AppData\Local\Microsoft\Windows\Temporary Internet Files\Content.IE5\XQ73RPH8\blockpag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1" y="3425190"/>
            <a:ext cx="15240" cy="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5" descr="Image result for risk factors free clipart"/>
          <p:cNvSpPr>
            <a:spLocks noChangeAspect="1" noChangeArrowheads="1"/>
          </p:cNvSpPr>
          <p:nvPr/>
        </p:nvSpPr>
        <p:spPr bwMode="auto">
          <a:xfrm>
            <a:off x="155576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7" descr="Image result for risk factors free clipart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9" descr="Image result for risk factors free clipart"/>
          <p:cNvSpPr>
            <a:spLocks noChangeAspect="1" noChangeArrowheads="1"/>
          </p:cNvSpPr>
          <p:nvPr/>
        </p:nvSpPr>
        <p:spPr bwMode="auto">
          <a:xfrm>
            <a:off x="460377" y="160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4" name="Picture 10" descr="C:\Users\E1536594\AppData\Local\Microsoft\Windows\Temporary Internet Files\Content.IE5\5J7WRZYL\blockpag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1" y="3425190"/>
            <a:ext cx="15240" cy="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E1536594\AppData\Local\Microsoft\Windows\Temporary Internet Files\Content.IE5\XQ73RPH8\blockpage[2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1" y="3425190"/>
            <a:ext cx="15240" cy="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E1536594\AppData\Local\Microsoft\Windows\Temporary Internet Files\Content.IE5\LMS44G8J\loupe1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76600"/>
            <a:ext cx="2590800" cy="33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126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6019800" cy="762000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Fall Risk Factors - Older Adult Population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1" cy="4678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Some risk factors are more intuitive: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Older age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History of falls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Gait and balance problems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Postural Hypotension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Environmental hazards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Behavioral/distractions</a:t>
            </a:r>
          </a:p>
        </p:txBody>
      </p:sp>
      <p:pic>
        <p:nvPicPr>
          <p:cNvPr id="5" name="Picture 2" descr="C:\Users\E1536594\AppData\Local\Microsoft\Windows\Temporary Internet Files\Content.IE5\5J7WRZYL\paro-AL-falling-0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76800"/>
            <a:ext cx="214823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all-Prevention-Safety-Picture-Mobility1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672" y="2998301"/>
            <a:ext cx="5152328" cy="385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48436" y="3152006"/>
            <a:ext cx="5638800" cy="553988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en-US" sz="3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Showcard Gothic" panose="04020904020102020604" pitchFamily="82" charset="0"/>
              </a:rPr>
              <a:t>The Hazardous home</a:t>
            </a:r>
          </a:p>
        </p:txBody>
      </p:sp>
    </p:spTree>
    <p:extLst>
      <p:ext uri="{BB962C8B-B14F-4D97-AF65-F5344CB8AC3E}">
        <p14:creationId xmlns:p14="http://schemas.microsoft.com/office/powerpoint/2010/main" val="3963712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6019800" cy="838200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Fall Risk Factors -Older Adult Population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4000"/>
            <a:ext cx="8229601" cy="4678363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/>
              <a:t>Others</a:t>
            </a:r>
            <a:r>
              <a:rPr lang="en-US" sz="3000" baseline="0" dirty="0"/>
              <a:t> are less commonly recognized:</a:t>
            </a:r>
            <a:endParaRPr lang="en-US" sz="3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Poor vision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Comorbid chronic conditions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Feet problems/ footwear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Medication issues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Urinary incontinence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Recent major life changes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Poor mental health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Improper use of assistive device</a:t>
            </a:r>
          </a:p>
        </p:txBody>
      </p:sp>
      <p:pic>
        <p:nvPicPr>
          <p:cNvPr id="5" name="Picture 2" descr="C:\Users\E1536594\AppData\Local\Microsoft\Windows\Temporary Internet Files\Content.IE5\5J7WRZYL\paro-AL-falling-0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5" y="2743200"/>
            <a:ext cx="289544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442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" y="152400"/>
            <a:ext cx="6019800" cy="838200"/>
          </a:xfrm>
        </p:spPr>
        <p:txBody>
          <a:bodyPr>
            <a:normAutofit/>
          </a:bodyPr>
          <a:lstStyle/>
          <a:p>
            <a:r>
              <a:rPr lang="en-US" sz="3000" dirty="0"/>
              <a:t>Modifiable Risk Factors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93" y="1203106"/>
            <a:ext cx="7110413" cy="534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1635760"/>
            <a:ext cx="2286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720014" y="6560682"/>
            <a:ext cx="1371600" cy="276998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200" dirty="0"/>
              <a:t>Image Source: CDC</a:t>
            </a:r>
          </a:p>
        </p:txBody>
      </p:sp>
    </p:spTree>
    <p:extLst>
      <p:ext uri="{BB962C8B-B14F-4D97-AF65-F5344CB8AC3E}">
        <p14:creationId xmlns:p14="http://schemas.microsoft.com/office/powerpoint/2010/main" val="1802893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3200"/>
            <a:ext cx="4724400" cy="838200"/>
          </a:xfrm>
        </p:spPr>
        <p:txBody>
          <a:bodyPr>
            <a:normAutofit/>
          </a:bodyPr>
          <a:lstStyle/>
          <a:p>
            <a:r>
              <a:rPr lang="en-US" sz="3000" dirty="0"/>
              <a:t>How to Assess for Risks</a:t>
            </a:r>
          </a:p>
        </p:txBody>
      </p:sp>
    </p:spTree>
    <p:extLst>
      <p:ext uri="{BB962C8B-B14F-4D97-AF65-F5344CB8AC3E}">
        <p14:creationId xmlns:p14="http://schemas.microsoft.com/office/powerpoint/2010/main" val="1106203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2362200" cy="606287"/>
          </a:xfrm>
        </p:spPr>
        <p:txBody>
          <a:bodyPr>
            <a:normAutofit/>
          </a:bodyPr>
          <a:lstStyle/>
          <a:p>
            <a:r>
              <a:rPr lang="en-US" sz="3000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43000"/>
            <a:ext cx="8229601" cy="4876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dirty="0"/>
              <a:t>Describe the burden of falls and key risks factors for older adults.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5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dirty="0"/>
              <a:t>Describe ways to prevent falls focusing on evidence base programs and community collaboration.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5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dirty="0"/>
              <a:t>Provide examples of national, state and local resources relevant to older adult fall prevention.</a:t>
            </a:r>
          </a:p>
        </p:txBody>
      </p:sp>
    </p:spTree>
    <p:extLst>
      <p:ext uri="{BB962C8B-B14F-4D97-AF65-F5344CB8AC3E}">
        <p14:creationId xmlns:p14="http://schemas.microsoft.com/office/powerpoint/2010/main" val="231100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6019800" cy="838200"/>
          </a:xfrm>
        </p:spPr>
        <p:txBody>
          <a:bodyPr/>
          <a:lstStyle/>
          <a:p>
            <a:r>
              <a:rPr lang="en-US" sz="3000" dirty="0"/>
              <a:t>Risk Assessment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902332"/>
            <a:ext cx="4592798" cy="2616091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rgbClr val="FFC000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2500" b="1" dirty="0">
                <a:latin typeface="Century Gothic" panose="020B0502020202020204" pitchFamily="34" charset="0"/>
              </a:rPr>
              <a:t>2 Minute Test</a:t>
            </a:r>
          </a:p>
          <a:p>
            <a:pPr marL="514292" indent="-514292">
              <a:buAutoNum type="arabicPeriod"/>
            </a:pPr>
            <a:r>
              <a:rPr lang="en-US" sz="2300" b="1" dirty="0">
                <a:latin typeface="Century Gothic" panose="020B0502020202020204" pitchFamily="34" charset="0"/>
              </a:rPr>
              <a:t>Have you fallen in the past year? </a:t>
            </a:r>
          </a:p>
          <a:p>
            <a:pPr marL="514292" indent="-514292">
              <a:buAutoNum type="arabicPeriod"/>
            </a:pPr>
            <a:r>
              <a:rPr lang="en-US" sz="2300" b="1" dirty="0">
                <a:latin typeface="Century Gothic" panose="020B0502020202020204" pitchFamily="34" charset="0"/>
              </a:rPr>
              <a:t>Do you feel unsteady when standing or walking? </a:t>
            </a:r>
          </a:p>
          <a:p>
            <a:r>
              <a:rPr lang="en-US" sz="2300" b="1" dirty="0">
                <a:latin typeface="Century Gothic" panose="020B0502020202020204" pitchFamily="34" charset="0"/>
              </a:rPr>
              <a:t>3.   Do you worry about falling? </a:t>
            </a:r>
          </a:p>
          <a:p>
            <a:endParaRPr lang="en-US" sz="2400" dirty="0"/>
          </a:p>
        </p:txBody>
      </p:sp>
      <p:sp>
        <p:nvSpPr>
          <p:cNvPr id="7" name="Down Arrow 6"/>
          <p:cNvSpPr/>
          <p:nvPr/>
        </p:nvSpPr>
        <p:spPr>
          <a:xfrm>
            <a:off x="3857897" y="4038600"/>
            <a:ext cx="914401" cy="167640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52600" y="5910652"/>
            <a:ext cx="5410200" cy="92332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dirty="0"/>
              <a:t>Answering YES to one or more questions on the Two Minute Test or &gt;4 score on the Self-Assessment  indicates an </a:t>
            </a:r>
            <a:r>
              <a:rPr lang="en-US" b="1" dirty="0"/>
              <a:t>increased fall risk!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902332"/>
            <a:ext cx="3733800" cy="3016200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rgbClr val="FFC000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2500" b="1" dirty="0">
                <a:latin typeface="Century Gothic" panose="020B0502020202020204" pitchFamily="34" charset="0"/>
              </a:rPr>
              <a:t>Self-Assessment</a:t>
            </a:r>
          </a:p>
          <a:p>
            <a:pPr algn="ctr"/>
            <a:r>
              <a:rPr lang="en-US" sz="2500" b="1" i="1" dirty="0">
                <a:latin typeface="Century Gothic" panose="020B0502020202020204" pitchFamily="34" charset="0"/>
              </a:rPr>
              <a:t>Stay Independent</a:t>
            </a:r>
          </a:p>
          <a:p>
            <a:pPr algn="ctr"/>
            <a:endParaRPr lang="en-US" sz="2500" b="1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>
                <a:latin typeface="Century Gothic" panose="020B0502020202020204" pitchFamily="34" charset="0"/>
              </a:rPr>
              <a:t>12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>
                <a:latin typeface="Century Gothic" panose="020B0502020202020204" pitchFamily="34" charset="0"/>
              </a:rPr>
              <a:t>Y/N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b="1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b="1" dirty="0">
              <a:latin typeface="Century Gothic" panose="020B0502020202020204" pitchFamily="34" charset="0"/>
            </a:endParaRPr>
          </a:p>
          <a:p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502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400" y="6024880"/>
            <a:ext cx="1909639" cy="8382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000" b="1" dirty="0"/>
              <a:t>STEADI  </a:t>
            </a:r>
            <a:br>
              <a:rPr lang="en-US" sz="3000" b="1" dirty="0"/>
            </a:br>
            <a:r>
              <a:rPr lang="en-US" sz="3000" b="1" dirty="0"/>
              <a:t>Algorithm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1294284" y="5182660"/>
            <a:ext cx="251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Image Source: CDC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Steadi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www.cdcsteadi.org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4" y="0"/>
            <a:ext cx="6907043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s://www.cdc.gov/steadi/images/graphics/falls_common_concern-800x5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" t="89166" r="54217"/>
          <a:stretch/>
        </p:blipFill>
        <p:spPr bwMode="auto">
          <a:xfrm>
            <a:off x="6248400" y="76200"/>
            <a:ext cx="2895600" cy="52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400800" y="1752600"/>
            <a:ext cx="1981200" cy="533400"/>
          </a:xfrm>
          <a:prstGeom prst="ellipse">
            <a:avLst/>
          </a:prstGeom>
          <a:noFill/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48400" y="3393439"/>
            <a:ext cx="2286000" cy="990601"/>
          </a:xfrm>
          <a:prstGeom prst="ellipse">
            <a:avLst/>
          </a:prstGeom>
          <a:noFill/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410960" y="6052456"/>
            <a:ext cx="1981200" cy="653144"/>
          </a:xfrm>
          <a:prstGeom prst="ellipse">
            <a:avLst/>
          </a:prstGeom>
          <a:noFill/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28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1536594\AppData\Local\Microsoft\Windows\Temporary Internet Files\Content.IE5\33AIDR7Q\senior-exercise-assisted-living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95600"/>
            <a:ext cx="235508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6019800" cy="838200"/>
          </a:xfrm>
        </p:spPr>
        <p:txBody>
          <a:bodyPr/>
          <a:lstStyle/>
          <a:p>
            <a:r>
              <a:rPr lang="en-US" sz="3000" dirty="0"/>
              <a:t>Interventions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828800" y="838200"/>
            <a:ext cx="7391400" cy="539908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Clinical assessment and risk reduction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Exercise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Medication Management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Home Modification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Multi-Component Strategies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     </a:t>
            </a:r>
            <a:r>
              <a:rPr lang="en-US" sz="2800" dirty="0">
                <a:hlinkClick r:id="rId4"/>
              </a:rPr>
              <a:t>Video Link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010400" y="6581011"/>
            <a:ext cx="2133600" cy="27698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Stephens 2005 NCOA Falls Free</a:t>
            </a:r>
          </a:p>
        </p:txBody>
      </p:sp>
    </p:spTree>
    <p:extLst>
      <p:ext uri="{BB962C8B-B14F-4D97-AF65-F5344CB8AC3E}">
        <p14:creationId xmlns:p14="http://schemas.microsoft.com/office/powerpoint/2010/main" val="1878181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029200"/>
            <a:ext cx="8001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/>
              <a:t>"The USPSTF recommendation, with increased emphasis on exercise, warrants adoption and should prove helpful, especially because exercise interventions reduce injurious falls,"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2" y="30480"/>
            <a:ext cx="9018896" cy="45415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Double Bracket 4"/>
          <p:cNvSpPr/>
          <p:nvPr/>
        </p:nvSpPr>
        <p:spPr>
          <a:xfrm>
            <a:off x="381000" y="4800600"/>
            <a:ext cx="8229600" cy="19812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01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C:\Users\E1536594\Desktop\wordl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4" b="7933"/>
          <a:stretch/>
        </p:blipFill>
        <p:spPr bwMode="auto">
          <a:xfrm>
            <a:off x="772414" y="571500"/>
            <a:ext cx="6923786" cy="362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-3141" y="-152400"/>
            <a:ext cx="601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000" dirty="0"/>
              <a:t>Collaboration is Key!</a:t>
            </a:r>
          </a:p>
        </p:txBody>
      </p:sp>
      <p:pic>
        <p:nvPicPr>
          <p:cNvPr id="3075" name="Picture 3" descr="C:\Users\E1536594\AppData\Local\Microsoft\Windows\Temporary Internet Files\Content.IE5\7H1M4MO8\blockpage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0" y="3425190"/>
            <a:ext cx="15240" cy="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E1536594\AppData\Local\Microsoft\Windows\Temporary Internet Files\Content.IE5\1B91HB2X\nursing_home2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2" r="31889"/>
          <a:stretch/>
        </p:blipFill>
        <p:spPr bwMode="auto">
          <a:xfrm>
            <a:off x="5509860" y="3810000"/>
            <a:ext cx="2025445" cy="245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E1536594\AppData\Local\Microsoft\Windows\Temporary Internet Files\Content.IE5\7H1M4MO8\nursinghomeabusecitationsontherise[1]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18112" b="33951"/>
          <a:stretch/>
        </p:blipFill>
        <p:spPr bwMode="auto">
          <a:xfrm>
            <a:off x="5509860" y="5226877"/>
            <a:ext cx="1984893" cy="163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E1536594\AppData\Local\Microsoft\Windows\Temporary Internet Files\Content.IE5\1B91HB2X\1024px-Personal_trainer_showing_a_client_how_to_exercise_the_right_way_and_educating_them_along_the_way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6"/>
          <a:stretch/>
        </p:blipFill>
        <p:spPr bwMode="auto">
          <a:xfrm>
            <a:off x="7507224" y="4198620"/>
            <a:ext cx="1636776" cy="270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E1536594\AppData\Local\Microsoft\Windows\Temporary Internet Files\Content.IE5\1B91HB2X\blockpage[2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0" y="3425190"/>
            <a:ext cx="15240" cy="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1536594\AppData\Local\Microsoft\Windows\Temporary Internet Files\Content.IE5\1B91HB2X\Elderly_black_man_smiling[1]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7"/>
          <a:stretch/>
        </p:blipFill>
        <p:spPr bwMode="auto">
          <a:xfrm>
            <a:off x="-1" y="3733800"/>
            <a:ext cx="2510907" cy="340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E1536594\AppData\Local\Microsoft\Windows\Temporary Internet Files\Content.IE5\SHABEO9E\father_and_adult_son[1]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/>
          <a:stretch/>
        </p:blipFill>
        <p:spPr bwMode="auto">
          <a:xfrm>
            <a:off x="1600200" y="4941021"/>
            <a:ext cx="2159000" cy="200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E1536594\AppData\Local\Microsoft\Windows\Temporary Internet Files\Content.IE5\SHABEO9E\doctor_and_elderly_patient[1]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8" r="30885"/>
          <a:stretch/>
        </p:blipFill>
        <p:spPr bwMode="auto">
          <a:xfrm>
            <a:off x="3634140" y="4343400"/>
            <a:ext cx="187572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200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152400"/>
            <a:ext cx="601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000" dirty="0"/>
              <a:t>Local Collaborations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28600" y="990600"/>
            <a:ext cx="8229601" cy="56388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Houston Health Department and Southeast Texas Regional Advisory Council 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A Matter of Balance lay-leader classes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1000" dirty="0"/>
          </a:p>
          <a:p>
            <a:pPr fontAlgn="auto">
              <a:spcAft>
                <a:spcPts val="0"/>
              </a:spcAft>
            </a:pPr>
            <a:r>
              <a:rPr lang="en-US" dirty="0"/>
              <a:t>UT School of Nursing &amp; Harris County Emergency Corps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Home Safety Assessment Pilot Project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1000" dirty="0"/>
          </a:p>
          <a:p>
            <a:pPr fontAlgn="auto">
              <a:spcAft>
                <a:spcPts val="0"/>
              </a:spcAft>
            </a:pPr>
            <a:r>
              <a:rPr lang="en-US" dirty="0"/>
              <a:t>YMCA, Memorial Hermann &amp; </a:t>
            </a:r>
            <a:r>
              <a:rPr lang="en-US" dirty="0" err="1"/>
              <a:t>UTOrtho</a:t>
            </a:r>
            <a:endParaRPr lang="en-US" dirty="0"/>
          </a:p>
          <a:p>
            <a:pPr lvl="1" fontAlgn="auto">
              <a:spcAft>
                <a:spcPts val="0"/>
              </a:spcAft>
            </a:pPr>
            <a:r>
              <a:rPr lang="en-US" dirty="0"/>
              <a:t>Bone Health and Fall Prevention Education and Screenings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1000" dirty="0"/>
          </a:p>
          <a:p>
            <a:pPr fontAlgn="auto">
              <a:spcAft>
                <a:spcPts val="0"/>
              </a:spcAft>
            </a:pPr>
            <a:r>
              <a:rPr lang="en-US" dirty="0"/>
              <a:t>Harris County Housing Authority &amp; Memorial Hermann 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A Matter of Balance Classes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1000" dirty="0"/>
          </a:p>
          <a:p>
            <a:pPr fontAlgn="auto">
              <a:spcAft>
                <a:spcPts val="0"/>
              </a:spcAft>
            </a:pPr>
            <a:r>
              <a:rPr lang="en-US" dirty="0"/>
              <a:t>Harris County Public Health, EMS Agencies, Harris County Precincts &amp; Community Organizations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Various Fall Prevention Initiatives  </a:t>
            </a:r>
          </a:p>
        </p:txBody>
      </p:sp>
    </p:spTree>
    <p:extLst>
      <p:ext uri="{BB962C8B-B14F-4D97-AF65-F5344CB8AC3E}">
        <p14:creationId xmlns:p14="http://schemas.microsoft.com/office/powerpoint/2010/main" val="2816177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 descr="Image result for us map one col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69"/>
          <a:stretch/>
        </p:blipFill>
        <p:spPr bwMode="auto">
          <a:xfrm>
            <a:off x="460375" y="856988"/>
            <a:ext cx="2476500" cy="23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6019800" cy="838200"/>
          </a:xfrm>
        </p:spPr>
        <p:txBody>
          <a:bodyPr/>
          <a:lstStyle/>
          <a:p>
            <a:r>
              <a:rPr lang="en-US" sz="3000" dirty="0"/>
              <a:t>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57200" y="914400"/>
            <a:ext cx="7391400" cy="539908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81011"/>
            <a:ext cx="2133600" cy="27698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Google Images</a:t>
            </a:r>
          </a:p>
        </p:txBody>
      </p:sp>
      <p:pic>
        <p:nvPicPr>
          <p:cNvPr id="2050" name="Picture 2" descr="C:\Users\E1536594\AppData\Local\Microsoft\Windows\Temporary Internet Files\Content.IE5\GD0FTG58\blockpage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0" y="3425190"/>
            <a:ext cx="15240" cy="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E1536594\AppData\Local\Microsoft\Windows\Temporary Internet Files\Content.IE5\1B91HB2X\blockpage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0" y="3425190"/>
            <a:ext cx="15240" cy="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730095"/>
              </p:ext>
            </p:extLst>
          </p:nvPr>
        </p:nvGraphicFramePr>
        <p:xfrm>
          <a:off x="1" y="475799"/>
          <a:ext cx="9070974" cy="660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2496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873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STEADI</a:t>
                      </a:r>
                      <a:r>
                        <a:rPr lang="en-US" sz="17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CDC</a:t>
                      </a:r>
                      <a:endParaRPr lang="en-US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Go4Life</a:t>
                      </a:r>
                      <a:r>
                        <a:rPr lang="en-US" sz="17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NIH Spell out acronym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Healthy Aging- NCOA</a:t>
                      </a:r>
                      <a:endParaRPr lang="en-US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StopFalls.org - Fall Prevention Center of Excellence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Texas</a:t>
                      </a:r>
                      <a:r>
                        <a:rPr lang="en-US" sz="17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Falls Prevention Coalition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Texas A&amp;M Center for Population Health &amp; Aging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 &amp; Human Services Commission</a:t>
                      </a:r>
                      <a:endParaRPr lang="en-US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 Agencies</a:t>
                      </a:r>
                      <a:r>
                        <a:rPr lang="en-US" sz="17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 Aging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Local senior centers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YMCA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 Connection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Baker Ripley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 for Elders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Southeast Texas Advisory Council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Harris County Public Health- Nutrition &amp; Chronic Disease Prevention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Outpatient Physical Therapy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Hospital</a:t>
                      </a:r>
                      <a:r>
                        <a:rPr lang="en-US" sz="17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systems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211 </a:t>
                      </a:r>
                      <a:endParaRPr lang="en-US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AutoShape 11" descr="Image result for texas map bl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3" descr="Image result for texas map bl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5" descr="Image result for texas map blu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4" name="Picture 16" descr="Image result for texas map blu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9"/>
          <a:stretch/>
        </p:blipFill>
        <p:spPr bwMode="auto">
          <a:xfrm>
            <a:off x="3149600" y="836374"/>
            <a:ext cx="2198200" cy="211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16000"/>
            <a:ext cx="2819400" cy="195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784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52400"/>
            <a:ext cx="601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000" dirty="0"/>
              <a:t>Houston Resources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5560" y="838200"/>
            <a:ext cx="4536440" cy="586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800" b="1" dirty="0"/>
              <a:t>A Matter of Balance</a:t>
            </a:r>
          </a:p>
          <a:p>
            <a:pPr fontAlgn="auto">
              <a:spcAft>
                <a:spcPts val="0"/>
              </a:spcAft>
            </a:pPr>
            <a:r>
              <a:rPr lang="en-US" sz="2800" dirty="0"/>
              <a:t>SETRAC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Local hospitals (St. Joseph, Harris Health, Northwest)</a:t>
            </a:r>
          </a:p>
          <a:p>
            <a:pPr fontAlgn="auto">
              <a:spcAft>
                <a:spcPts val="0"/>
              </a:spcAft>
            </a:pPr>
            <a:r>
              <a:rPr lang="en-US" sz="2800" dirty="0"/>
              <a:t>Baker Ripley</a:t>
            </a:r>
          </a:p>
          <a:p>
            <a:pPr fontAlgn="auto">
              <a:spcAft>
                <a:spcPts val="0"/>
              </a:spcAft>
            </a:pPr>
            <a:r>
              <a:rPr lang="en-US" sz="2800" dirty="0"/>
              <a:t>Houston Health Dept. AAA</a:t>
            </a:r>
          </a:p>
          <a:p>
            <a:pPr fontAlgn="auto">
              <a:spcAft>
                <a:spcPts val="0"/>
              </a:spcAft>
            </a:pPr>
            <a:r>
              <a:rPr lang="en-US" sz="2800" dirty="0"/>
              <a:t>YWCA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28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800" b="1" dirty="0"/>
              <a:t>Older Adult Exercise Programming</a:t>
            </a:r>
          </a:p>
          <a:p>
            <a:pPr fontAlgn="auto">
              <a:spcAft>
                <a:spcPts val="0"/>
              </a:spcAft>
            </a:pPr>
            <a:r>
              <a:rPr lang="en-US" sz="2800" dirty="0"/>
              <a:t>YMCA</a:t>
            </a:r>
          </a:p>
          <a:p>
            <a:pPr fontAlgn="auto">
              <a:spcAft>
                <a:spcPts val="0"/>
              </a:spcAft>
            </a:pPr>
            <a:r>
              <a:rPr lang="en-US" sz="2800" dirty="0"/>
              <a:t>Silver Sneakers/Silver &amp; Fit Affiliates</a:t>
            </a:r>
          </a:p>
          <a:p>
            <a:pPr fontAlgn="auto">
              <a:spcAft>
                <a:spcPts val="0"/>
              </a:spcAft>
            </a:pPr>
            <a:r>
              <a:rPr lang="en-US" sz="2800" dirty="0"/>
              <a:t>Senior and Community Centers*</a:t>
            </a:r>
          </a:p>
          <a:p>
            <a:pPr fontAlgn="auto">
              <a:spcAft>
                <a:spcPts val="0"/>
              </a:spcAft>
            </a:pPr>
            <a:endParaRPr lang="en-US" sz="28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800" b="1" dirty="0"/>
              <a:t>OTAGO</a:t>
            </a:r>
          </a:p>
          <a:p>
            <a:pPr fontAlgn="auto">
              <a:spcAft>
                <a:spcPts val="0"/>
              </a:spcAft>
            </a:pPr>
            <a:r>
              <a:rPr lang="en-US" sz="2800" dirty="0"/>
              <a:t>Memorial Hermann TIRR </a:t>
            </a:r>
          </a:p>
          <a:p>
            <a:pPr fontAlgn="auto">
              <a:spcAft>
                <a:spcPts val="0"/>
              </a:spcAft>
            </a:pPr>
            <a:r>
              <a:rPr lang="en-US" sz="2800" dirty="0"/>
              <a:t>Baylor (?) </a:t>
            </a:r>
          </a:p>
          <a:p>
            <a:pPr fontAlgn="auto">
              <a:spcAft>
                <a:spcPts val="0"/>
              </a:spcAft>
            </a:pPr>
            <a:endParaRPr lang="en-US" sz="2800" dirty="0"/>
          </a:p>
          <a:p>
            <a:pPr fontAlgn="auto">
              <a:spcAft>
                <a:spcPts val="0"/>
              </a:spcAft>
            </a:pPr>
            <a:endParaRPr lang="en-US" sz="2800" dirty="0"/>
          </a:p>
          <a:p>
            <a:pPr fontAlgn="auto">
              <a:spcAft>
                <a:spcPts val="0"/>
              </a:spcAft>
            </a:pPr>
            <a:endParaRPr lang="en-US" sz="2800" dirty="0"/>
          </a:p>
          <a:p>
            <a:pPr marL="0" indent="0" fontAlgn="auto">
              <a:spcAft>
                <a:spcPts val="0"/>
              </a:spcAft>
              <a:buNone/>
            </a:pPr>
            <a:endParaRPr lang="en-US" sz="28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56760" y="838200"/>
            <a:ext cx="4536440" cy="586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3300" b="1" dirty="0"/>
              <a:t>Home Assessment</a:t>
            </a:r>
            <a:endParaRPr lang="en-US" sz="2800" dirty="0"/>
          </a:p>
          <a:p>
            <a:pPr fontAlgn="auto">
              <a:spcAft>
                <a:spcPts val="0"/>
              </a:spcAft>
            </a:pPr>
            <a:r>
              <a:rPr lang="en-US" sz="2800" dirty="0"/>
              <a:t>Houston Health Dept. AAA-Healthy Homes Fall Prevention Program 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28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3300" b="1" dirty="0"/>
              <a:t>Aging-related education/coalitions</a:t>
            </a:r>
          </a:p>
          <a:p>
            <a:pPr fontAlgn="auto">
              <a:spcAft>
                <a:spcPts val="0"/>
              </a:spcAft>
            </a:pPr>
            <a:r>
              <a:rPr lang="en-US" sz="2800" dirty="0"/>
              <a:t>UT Consortium on Aging</a:t>
            </a:r>
          </a:p>
          <a:p>
            <a:pPr fontAlgn="auto">
              <a:spcAft>
                <a:spcPts val="0"/>
              </a:spcAft>
            </a:pPr>
            <a:r>
              <a:rPr lang="en-US" sz="2800" dirty="0">
                <a:solidFill>
                  <a:schemeClr val="dk1"/>
                </a:solidFill>
              </a:rPr>
              <a:t>Harris County Public Health- Nutrition &amp; Chronic Disease Prevention</a:t>
            </a:r>
          </a:p>
          <a:p>
            <a:pPr fontAlgn="auto">
              <a:spcAft>
                <a:spcPts val="0"/>
              </a:spcAft>
            </a:pPr>
            <a:r>
              <a:rPr lang="en-US" sz="2800" dirty="0">
                <a:solidFill>
                  <a:schemeClr val="dk1"/>
                </a:solidFill>
              </a:rPr>
              <a:t>Elder Service Provider Network</a:t>
            </a:r>
            <a:endParaRPr lang="en-US" sz="2800" dirty="0"/>
          </a:p>
          <a:p>
            <a:pPr fontAlgn="auto">
              <a:spcAft>
                <a:spcPts val="0"/>
              </a:spcAft>
            </a:pPr>
            <a:endParaRPr lang="en-US" sz="28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3300" b="1" dirty="0"/>
              <a:t>*General Aging Resources </a:t>
            </a:r>
          </a:p>
          <a:p>
            <a:pPr fontAlgn="auto">
              <a:spcAft>
                <a:spcPts val="0"/>
              </a:spcAft>
            </a:pPr>
            <a:r>
              <a:rPr lang="en-US" sz="2800" dirty="0"/>
              <a:t>Houston Health Dept. AAA Care Connection </a:t>
            </a:r>
          </a:p>
          <a:p>
            <a:pPr fontAlgn="auto">
              <a:spcAft>
                <a:spcPts val="0"/>
              </a:spcAft>
            </a:pPr>
            <a:r>
              <a:rPr lang="en-US" sz="2800" dirty="0"/>
              <a:t>Houston Galveston Area AAA</a:t>
            </a:r>
          </a:p>
          <a:p>
            <a:pPr fontAlgn="auto">
              <a:spcAft>
                <a:spcPts val="0"/>
              </a:spcAft>
            </a:pPr>
            <a:r>
              <a:rPr lang="en-US" sz="2800" dirty="0"/>
              <a:t>United Way 211</a:t>
            </a:r>
          </a:p>
          <a:p>
            <a:pPr fontAlgn="auto">
              <a:spcAft>
                <a:spcPts val="0"/>
              </a:spcAft>
            </a:pPr>
            <a:endParaRPr lang="en-US" sz="2800" dirty="0"/>
          </a:p>
          <a:p>
            <a:pPr marL="0" indent="0" fontAlgn="auto">
              <a:spcAft>
                <a:spcPts val="0"/>
              </a:spcAft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6915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816860"/>
            <a:ext cx="8305800" cy="557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152400"/>
            <a:ext cx="601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000" dirty="0"/>
              <a:t>Houston Resources</a:t>
            </a:r>
          </a:p>
        </p:txBody>
      </p:sp>
    </p:spTree>
    <p:extLst>
      <p:ext uri="{BB962C8B-B14F-4D97-AF65-F5344CB8AC3E}">
        <p14:creationId xmlns:p14="http://schemas.microsoft.com/office/powerpoint/2010/main" val="47191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52400"/>
            <a:ext cx="601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000" dirty="0"/>
              <a:t>Houston Resources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593667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388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2876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732643" y="6639284"/>
            <a:ext cx="1600200" cy="23082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900" dirty="0"/>
              <a:t>Source: Image CDC </a:t>
            </a:r>
            <a:r>
              <a:rPr lang="en-US" sz="900" dirty="0" err="1"/>
              <a:t>Steadi</a:t>
            </a:r>
            <a:endParaRPr lang="en-US" sz="900" dirty="0"/>
          </a:p>
        </p:txBody>
      </p:sp>
      <p:pic>
        <p:nvPicPr>
          <p:cNvPr id="2050" name="Picture 2" descr="https://www.cdc.gov/steadi/images/graphics/falls_startling_stats-800x5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8" r="67731" b="15255"/>
          <a:stretch/>
        </p:blipFill>
        <p:spPr bwMode="auto">
          <a:xfrm>
            <a:off x="1443701" y="0"/>
            <a:ext cx="5664503" cy="684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www.cdc.gov/steadi/images/graphics/falls_common_concern-800x5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" t="89166" r="54217"/>
          <a:stretch/>
        </p:blipFill>
        <p:spPr bwMode="auto">
          <a:xfrm>
            <a:off x="7103420" y="6293728"/>
            <a:ext cx="2050520" cy="34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031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if you build it they will come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2" r="12458"/>
          <a:stretch/>
        </p:blipFill>
        <p:spPr bwMode="auto">
          <a:xfrm>
            <a:off x="0" y="0"/>
            <a:ext cx="9296400" cy="68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E1536594\AppData\Local\Microsoft\Windows\Temporary Internet Files\Content.IE5\33AIDR7Q\question_mar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33800"/>
            <a:ext cx="321468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8209280" y="3276600"/>
            <a:ext cx="152400" cy="3048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22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52400"/>
            <a:ext cx="601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000" dirty="0"/>
              <a:t>Keys to Successful Programming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93980" y="1295400"/>
            <a:ext cx="8956040" cy="373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800" dirty="0"/>
              <a:t>Make exercise fun!</a:t>
            </a:r>
          </a:p>
          <a:p>
            <a:pPr fontAlgn="auto">
              <a:spcAft>
                <a:spcPts val="0"/>
              </a:spcAft>
            </a:pPr>
            <a:r>
              <a:rPr lang="en-US" sz="2800" dirty="0"/>
              <a:t>Know your population</a:t>
            </a:r>
          </a:p>
          <a:p>
            <a:pPr fontAlgn="auto">
              <a:spcAft>
                <a:spcPts val="0"/>
              </a:spcAft>
            </a:pPr>
            <a:r>
              <a:rPr lang="en-US" sz="2800" dirty="0"/>
              <a:t>Go where older adults congregate/live</a:t>
            </a:r>
          </a:p>
          <a:p>
            <a:pPr fontAlgn="auto">
              <a:spcAft>
                <a:spcPts val="0"/>
              </a:spcAft>
            </a:pPr>
            <a:r>
              <a:rPr lang="en-US" sz="2800" dirty="0"/>
              <a:t>Involve potential participants in planning and implementation process</a:t>
            </a:r>
          </a:p>
          <a:p>
            <a:pPr fontAlgn="auto">
              <a:spcAft>
                <a:spcPts val="0"/>
              </a:spcAft>
            </a:pPr>
            <a:r>
              <a:rPr lang="en-US" sz="2800" dirty="0"/>
              <a:t>Engage active leaders or members to spread the word</a:t>
            </a:r>
          </a:p>
          <a:p>
            <a:pPr fontAlgn="auto">
              <a:spcAft>
                <a:spcPts val="0"/>
              </a:spcAft>
            </a:pPr>
            <a:r>
              <a:rPr lang="en-US" sz="2800" dirty="0"/>
              <a:t>Make it a comfortable environment</a:t>
            </a:r>
          </a:p>
          <a:p>
            <a:pPr fontAlgn="auto">
              <a:spcAft>
                <a:spcPts val="0"/>
              </a:spcAft>
            </a:pPr>
            <a:r>
              <a:rPr lang="en-US" sz="2800" dirty="0"/>
              <a:t>Offer a variety of programming to fit different needs</a:t>
            </a:r>
          </a:p>
          <a:p>
            <a:pPr fontAlgn="auto">
              <a:spcAft>
                <a:spcPts val="0"/>
              </a:spcAft>
            </a:pPr>
            <a:endParaRPr lang="en-US" sz="2800" dirty="0"/>
          </a:p>
          <a:p>
            <a:pPr marL="0" indent="0" fontAlgn="auto">
              <a:spcAft>
                <a:spcPts val="0"/>
              </a:spcAft>
              <a:buNone/>
            </a:pPr>
            <a:endParaRPr lang="en-US" sz="2800" dirty="0"/>
          </a:p>
        </p:txBody>
      </p:sp>
      <p:sp>
        <p:nvSpPr>
          <p:cNvPr id="3" name="AutoShape 2" descr="144 Custom Telescopic Back Scratc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641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Image result for popcor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7"/>
          <a:stretch/>
        </p:blipFill>
        <p:spPr bwMode="auto">
          <a:xfrm>
            <a:off x="6727667" y="5229067"/>
            <a:ext cx="2311400" cy="159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Image result for peanut butter cracker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9" r="24567"/>
          <a:stretch/>
        </p:blipFill>
        <p:spPr bwMode="auto">
          <a:xfrm>
            <a:off x="5410200" y="4023241"/>
            <a:ext cx="1558289" cy="17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Image result for baby carro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960" y="3428999"/>
            <a:ext cx="1800067" cy="180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152400"/>
            <a:ext cx="601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000" dirty="0"/>
              <a:t>Keys to Successful Programming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0160" y="1005840"/>
            <a:ext cx="895604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800" dirty="0"/>
              <a:t>Get creative with space </a:t>
            </a:r>
          </a:p>
          <a:p>
            <a:pPr fontAlgn="auto">
              <a:spcAft>
                <a:spcPts val="0"/>
              </a:spcAft>
            </a:pPr>
            <a:r>
              <a:rPr lang="en-US" sz="2800" dirty="0"/>
              <a:t>Plan info sessions prior to starting new programming</a:t>
            </a:r>
          </a:p>
          <a:p>
            <a:pPr fontAlgn="auto">
              <a:spcAft>
                <a:spcPts val="0"/>
              </a:spcAft>
            </a:pPr>
            <a:r>
              <a:rPr lang="en-US" sz="2800" dirty="0"/>
              <a:t>Don’t forget marketing and promotion</a:t>
            </a:r>
          </a:p>
          <a:p>
            <a:pPr fontAlgn="auto">
              <a:spcAft>
                <a:spcPts val="0"/>
              </a:spcAft>
            </a:pPr>
            <a:r>
              <a:rPr lang="en-US" sz="2800" dirty="0"/>
              <a:t>Recruit high-energy, passionate instructors</a:t>
            </a:r>
          </a:p>
          <a:p>
            <a:pPr fontAlgn="auto">
              <a:spcAft>
                <a:spcPts val="0"/>
              </a:spcAft>
            </a:pPr>
            <a:r>
              <a:rPr lang="en-US" sz="2800" dirty="0"/>
              <a:t>Offer raffle prizes, incentives and snacks</a:t>
            </a:r>
          </a:p>
        </p:txBody>
      </p:sp>
      <p:sp>
        <p:nvSpPr>
          <p:cNvPr id="3" name="AutoShape 2" descr="Image result for back scratc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3" name="Picture 3" descr="Image result for back scratch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3858"/>
            <a:ext cx="2141538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Image result for logo water bottl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9" r="31542"/>
          <a:stretch/>
        </p:blipFill>
        <p:spPr bwMode="auto">
          <a:xfrm>
            <a:off x="1823720" y="4358640"/>
            <a:ext cx="89408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Image result for pill box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"/>
          <a:stretch/>
        </p:blipFill>
        <p:spPr bwMode="auto">
          <a:xfrm>
            <a:off x="2631440" y="3638391"/>
            <a:ext cx="2024698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Image result for stress bal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099209"/>
            <a:ext cx="1375569" cy="137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" descr="Austin 21167 Keebler Sandwich Crackers, Flavor Toast and Peanut But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5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52400"/>
            <a:ext cx="601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000" dirty="0"/>
              <a:t>Keys to Successful Programming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5560" y="2420217"/>
            <a:ext cx="8956040" cy="2781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US" sz="2800" dirty="0"/>
          </a:p>
          <a:p>
            <a:pPr fontAlgn="auto">
              <a:spcAft>
                <a:spcPts val="0"/>
              </a:spcAft>
            </a:pPr>
            <a:r>
              <a:rPr lang="en-US" sz="2800" dirty="0"/>
              <a:t>Cultivate opportunities for social support</a:t>
            </a:r>
          </a:p>
          <a:p>
            <a:pPr fontAlgn="auto">
              <a:spcAft>
                <a:spcPts val="0"/>
              </a:spcAft>
            </a:pPr>
            <a:r>
              <a:rPr lang="en-US" sz="2800" dirty="0"/>
              <a:t>Ask for feedback</a:t>
            </a:r>
          </a:p>
          <a:p>
            <a:pPr fontAlgn="auto">
              <a:spcAft>
                <a:spcPts val="0"/>
              </a:spcAft>
            </a:pPr>
            <a:r>
              <a:rPr lang="en-US" sz="2800" dirty="0"/>
              <a:t>Never stop making improvements</a:t>
            </a:r>
          </a:p>
          <a:p>
            <a:pPr fontAlgn="auto">
              <a:spcAft>
                <a:spcPts val="0"/>
              </a:spcAft>
            </a:pPr>
            <a:r>
              <a:rPr lang="en-US" sz="2800" dirty="0"/>
              <a:t>Don’t give up!</a:t>
            </a:r>
          </a:p>
          <a:p>
            <a:pPr fontAlgn="auto">
              <a:spcAft>
                <a:spcPts val="0"/>
              </a:spcAft>
            </a:pPr>
            <a:endParaRPr lang="en-US" sz="2800" dirty="0"/>
          </a:p>
          <a:p>
            <a:pPr fontAlgn="auto">
              <a:spcAft>
                <a:spcPts val="0"/>
              </a:spcAft>
            </a:pPr>
            <a:endParaRPr lang="en-US" sz="2800" dirty="0"/>
          </a:p>
          <a:p>
            <a:pPr fontAlgn="auto">
              <a:spcAft>
                <a:spcPts val="0"/>
              </a:spcAft>
            </a:pPr>
            <a:endParaRPr lang="en-US" sz="2800" dirty="0"/>
          </a:p>
          <a:p>
            <a:pPr fontAlgn="auto">
              <a:spcAft>
                <a:spcPts val="0"/>
              </a:spcAft>
            </a:pPr>
            <a:endParaRPr lang="en-US" sz="2800" dirty="0"/>
          </a:p>
          <a:p>
            <a:pPr marL="0" indent="0" fontAlgn="auto">
              <a:spcAft>
                <a:spcPts val="0"/>
              </a:spcAft>
              <a:buNone/>
            </a:pPr>
            <a:endParaRPr lang="en-US" sz="2800" dirty="0"/>
          </a:p>
        </p:txBody>
      </p:sp>
      <p:sp>
        <p:nvSpPr>
          <p:cNvPr id="3" name="AutoShape 2" descr="Image result for older adult ou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older adult out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Image result for older adult gam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4"/>
          <a:stretch/>
        </p:blipFill>
        <p:spPr bwMode="auto">
          <a:xfrm>
            <a:off x="-20320" y="990600"/>
            <a:ext cx="4725670" cy="142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34200" y="6424231"/>
            <a:ext cx="2133600" cy="46165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Images: www.salvationarmyindiana.org</a:t>
            </a:r>
          </a:p>
        </p:txBody>
      </p:sp>
      <p:pic>
        <p:nvPicPr>
          <p:cNvPr id="9224" name="Picture 8" descr="Image result for older adult ga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990600"/>
            <a:ext cx="4457700" cy="142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2641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52400"/>
            <a:ext cx="601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000" dirty="0"/>
              <a:t>Inspiring Transformations</a:t>
            </a:r>
          </a:p>
        </p:txBody>
      </p:sp>
      <p:sp>
        <p:nvSpPr>
          <p:cNvPr id="3" name="AutoShape 2" descr="Image result for older adult ou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older adult out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:\Users\E1536594\AppData\Local\Microsoft\Windows\Temporary Internet Files\Content.IE5\7H1M4MO8\blockpage[3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0" y="3425190"/>
            <a:ext cx="15240" cy="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1536594\AppData\Local\Microsoft\Windows\Temporary Internet Files\Content.IE5\1B91HB2X\blockpage[3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0" y="3425190"/>
            <a:ext cx="15240" cy="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E1536594\AppData\Local\Microsoft\Windows\Temporary Internet Files\Content.Outlook\L33NCX9K\IMG_226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" t="10000"/>
          <a:stretch/>
        </p:blipFill>
        <p:spPr bwMode="auto">
          <a:xfrm rot="10800000">
            <a:off x="2286000" y="1864360"/>
            <a:ext cx="701378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1536594\AppData\Local\Microsoft\Windows\Temporary Internet Files\Content.Outlook\L33NCX9K\IMG_299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5"/>
          <a:stretch/>
        </p:blipFill>
        <p:spPr bwMode="auto">
          <a:xfrm rot="4865139">
            <a:off x="-352316" y="1736748"/>
            <a:ext cx="496505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2330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685800" y="4038600"/>
            <a:ext cx="7543800" cy="23923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Questions?</a:t>
            </a:r>
          </a:p>
        </p:txBody>
      </p:sp>
      <p:pic>
        <p:nvPicPr>
          <p:cNvPr id="9223" name="Picture 7" descr="C:\Users\E1536594\AppData\Local\Microsoft\Windows\Temporary Internet Files\Content.IE5\33AIDR7Q\Questio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482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E1536594\AppData\Local\Microsoft\Windows\Temporary Internet Files\Content.IE5\7H1M4MO8\iStock_000029437740_Large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0" b="21233"/>
          <a:stretch/>
        </p:blipFill>
        <p:spPr bwMode="auto">
          <a:xfrm>
            <a:off x="-25400" y="0"/>
            <a:ext cx="9169400" cy="433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9327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304800" y="381000"/>
            <a:ext cx="8229600" cy="4678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300" b="1" dirty="0"/>
              <a:t>Thank You!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Elena Dinkin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elena.dinkin@ymcahouston.org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Janet </a:t>
            </a:r>
            <a:r>
              <a:rPr lang="en-US" dirty="0" err="1"/>
              <a:t>Ipkeme</a:t>
            </a:r>
            <a:endParaRPr lang="en-US" dirty="0"/>
          </a:p>
          <a:p>
            <a:pPr marL="0" indent="0" algn="ctr">
              <a:buNone/>
            </a:pPr>
            <a:r>
              <a:rPr lang="en-US" u="sng" dirty="0">
                <a:hlinkClick r:id="rId4"/>
              </a:rPr>
              <a:t>Zaida.Ikpeme@houstontx.gov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Sarah Schwaller</a:t>
            </a:r>
          </a:p>
          <a:p>
            <a:pPr marL="0" indent="0" algn="ctr">
              <a:buNone/>
            </a:pPr>
            <a:r>
              <a:rPr lang="en-US" dirty="0">
                <a:hlinkClick r:id="rId5"/>
              </a:rPr>
              <a:t>Sarah.schwaller@memorialhermann.org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219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ww.cdc.gov/steadi/images/graphics/falls_common_concern-800x5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2" t="22044" b="46845"/>
          <a:stretch/>
        </p:blipFill>
        <p:spPr bwMode="auto">
          <a:xfrm>
            <a:off x="3912704" y="4114800"/>
            <a:ext cx="4592320" cy="177800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Callout 3 3"/>
          <p:cNvSpPr/>
          <p:nvPr/>
        </p:nvSpPr>
        <p:spPr>
          <a:xfrm>
            <a:off x="3429000" y="3200400"/>
            <a:ext cx="2133600" cy="60960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82963"/>
              <a:gd name="adj8" fmla="val 21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78420" y="6527306"/>
            <a:ext cx="1600200" cy="36932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Image CDC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Steadi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CDC BRFSS Analysis (2014)</a:t>
            </a:r>
          </a:p>
        </p:txBody>
      </p:sp>
      <p:pic>
        <p:nvPicPr>
          <p:cNvPr id="7" name="Picture 6" descr="https://www.cdc.gov/steadi/images/graphics/falls_common_concern-800x5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" t="89166" r="54217"/>
          <a:stretch/>
        </p:blipFill>
        <p:spPr bwMode="auto">
          <a:xfrm>
            <a:off x="7093481" y="6197602"/>
            <a:ext cx="2050520" cy="34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1 in 4 older adults will fall this year. www.cdc.gov Keep seniors STEADI by screening for fall risk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47"/>
          <a:stretch/>
        </p:blipFill>
        <p:spPr bwMode="auto">
          <a:xfrm>
            <a:off x="0" y="0"/>
            <a:ext cx="6005459" cy="3886200"/>
          </a:xfrm>
          <a:prstGeom prst="rect">
            <a:avLst/>
          </a:prstGeom>
          <a:noFill/>
          <a:ln>
            <a:solidFill>
              <a:schemeClr val="accent1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55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7391401" cy="838200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10 Leading Causes of Unintentional </a:t>
            </a:r>
            <a:br>
              <a:rPr lang="en-US" sz="3000" dirty="0"/>
            </a:br>
            <a:r>
              <a:rPr lang="en-US" sz="3000" dirty="0"/>
              <a:t>Injury Deaths - </a:t>
            </a:r>
            <a:r>
              <a:rPr lang="en-US" sz="3000" b="1" dirty="0"/>
              <a:t>All Ages</a:t>
            </a:r>
            <a:br>
              <a:rPr lang="en-US" sz="3000" b="1" dirty="0"/>
            </a:br>
            <a:r>
              <a:rPr lang="en-US" sz="1700" dirty="0"/>
              <a:t>2014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2137059"/>
              </p:ext>
            </p:extLst>
          </p:nvPr>
        </p:nvGraphicFramePr>
        <p:xfrm>
          <a:off x="-5080" y="838200"/>
          <a:ext cx="8991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43601" y="6350170"/>
            <a:ext cx="3200400" cy="5078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Source: National Vital Statistics System, National Center for Health Statistics, CDC/National Center for Injury Prevention and Control</a:t>
            </a:r>
          </a:p>
        </p:txBody>
      </p:sp>
      <p:pic>
        <p:nvPicPr>
          <p:cNvPr id="7" name="Picture 2" descr="C:\Users\E1536594\AppData\Local\Microsoft\Windows\Temporary Internet Files\Content.IE5\XQ73RPH8\127252920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14698"/>
            <a:ext cx="3048000" cy="232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143000" y="2286000"/>
            <a:ext cx="7315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40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339"/>
            <a:ext cx="6019800" cy="838200"/>
          </a:xfrm>
        </p:spPr>
        <p:txBody>
          <a:bodyPr>
            <a:normAutofit/>
          </a:bodyPr>
          <a:lstStyle/>
          <a:p>
            <a:r>
              <a:rPr lang="en-US" sz="3000" dirty="0"/>
              <a:t>The Aging Tsunami</a:t>
            </a:r>
          </a:p>
        </p:txBody>
      </p:sp>
      <p:pic>
        <p:nvPicPr>
          <p:cNvPr id="6146" name="Picture 2" descr="C:\Users\E1536594\AppData\Local\Microsoft\Windows\Temporary Internet Files\Content.IE5\33AIDR7Q\blockpage[2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1" y="3425190"/>
            <a:ext cx="15240" cy="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E1536594\AppData\Local\Microsoft\Windows\Temporary Internet Files\Content.IE5\5J7WRZYL\blockpage[3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1" y="3425190"/>
            <a:ext cx="15240" cy="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7" descr="Image result for 1 in 7 people clip art"/>
          <p:cNvSpPr>
            <a:spLocks noChangeAspect="1" noChangeArrowheads="1"/>
          </p:cNvSpPr>
          <p:nvPr/>
        </p:nvSpPr>
        <p:spPr bwMode="auto">
          <a:xfrm>
            <a:off x="155576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 descr="Image result for 1 in 7 people clip art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990600"/>
            <a:ext cx="9160566" cy="6019800"/>
            <a:chOff x="3247912" y="1662896"/>
            <a:chExt cx="4580283" cy="2743200"/>
          </a:xfrm>
        </p:grpSpPr>
        <p:graphicFrame>
          <p:nvGraphicFramePr>
            <p:cNvPr id="8" name="Chart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72387454"/>
                </p:ext>
              </p:extLst>
            </p:nvPr>
          </p:nvGraphicFramePr>
          <p:xfrm>
            <a:off x="3256195" y="1662896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" name="Rectangle 3"/>
            <p:cNvSpPr/>
            <p:nvPr/>
          </p:nvSpPr>
          <p:spPr>
            <a:xfrm>
              <a:off x="3247912" y="3480834"/>
              <a:ext cx="630592" cy="546985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en-US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46.2 </a:t>
              </a:r>
            </a:p>
            <a:p>
              <a:pPr algn="ctr"/>
              <a:r>
                <a:rPr lang="en-US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Million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219138" y="2010137"/>
              <a:ext cx="607400" cy="546985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2060</a:t>
              </a:r>
            </a:p>
            <a:p>
              <a:pPr algn="ctr"/>
              <a:r>
                <a:rPr lang="en-US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98 </a:t>
              </a:r>
            </a:p>
            <a:p>
              <a:pPr algn="ctr"/>
              <a:r>
                <a:rPr lang="en-US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Million</a:t>
              </a:r>
            </a:p>
          </p:txBody>
        </p:sp>
      </p:grpSp>
      <p:pic>
        <p:nvPicPr>
          <p:cNvPr id="6155" name="Picture 11" descr="W:\HER\HER - Trauma Injury Prevention Older Adult\imag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9359">
            <a:off x="2995955" y="1585866"/>
            <a:ext cx="1479165" cy="180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97040" y="6350179"/>
            <a:ext cx="2346960" cy="5078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AOA, Aging Statistics (2016)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hlinkClick r:id="rId6"/>
              </a:rPr>
              <a:t>www.aoa.acl.gov/Aging_Statistics/Index.aspx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A As for Surgery of Trauma (2016))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7201" y="5486400"/>
            <a:ext cx="1083416" cy="400099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2000" dirty="0"/>
              <a:t>Age 65+ </a:t>
            </a:r>
          </a:p>
        </p:txBody>
      </p:sp>
    </p:spTree>
    <p:extLst>
      <p:ext uri="{BB962C8B-B14F-4D97-AF65-F5344CB8AC3E}">
        <p14:creationId xmlns:p14="http://schemas.microsoft.com/office/powerpoint/2010/main" val="1679150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W:\HER\HER - Trauma Injury Prevention Older Adult\word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00"/>
            <a:ext cx="9143999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1536594\AppData\Local\Microsoft\Windows\Temporary Internet Files\Content.IE5\XQ73RPH8\blockpage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1" y="3425190"/>
            <a:ext cx="15240" cy="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E1536594\AppData\Local\Microsoft\Windows\Temporary Internet Files\Content.IE5\LMS44G8J\blockpage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1" y="3425190"/>
            <a:ext cx="15240" cy="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E1536594\AppData\Local\Microsoft\Windows\Temporary Internet Files\Content.IE5\5J7WRZYL\blockpage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6" y="3195640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E1536594\AppData\Local\Microsoft\Windows\Temporary Internet Files\Content.IE5\5J7WRZYL\blockpage[2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1" y="3425190"/>
            <a:ext cx="15240" cy="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E1536594\AppData\Local\Microsoft\Windows\Temporary Internet Files\Content.IE5\XQ73RPH8\blockpage[2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1" y="3425190"/>
            <a:ext cx="15240" cy="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E1536594\AppData\Local\Microsoft\Windows\Temporary Internet Files\Content.IE5\LMS44G8J\blockpage[3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1" y="3425190"/>
            <a:ext cx="15240" cy="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E1536594\AppData\Local\Microsoft\Windows\Temporary Internet Files\Content.IE5\LMS44G8J\blockpage[4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1" y="3425190"/>
            <a:ext cx="15240" cy="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413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6019800" cy="838200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The Aging Tsunami; Falls are on the rise</a:t>
            </a:r>
          </a:p>
        </p:txBody>
      </p:sp>
      <p:pic>
        <p:nvPicPr>
          <p:cNvPr id="4098" name="Picture 2" descr="https://www.cdc.gov/steadi/images/graphics/fall_growing_burden-800x5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21979" r="4438" b="14480"/>
          <a:stretch/>
        </p:blipFill>
        <p:spPr bwMode="auto">
          <a:xfrm>
            <a:off x="228603" y="1849121"/>
            <a:ext cx="8697941" cy="394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www.cdc.gov/steadi/images/graphics/falls_common_concern-800x5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66"/>
          <a:stretch/>
        </p:blipFill>
        <p:spPr bwMode="auto">
          <a:xfrm>
            <a:off x="0" y="6329680"/>
            <a:ext cx="7620000" cy="52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28561" y="6611780"/>
            <a:ext cx="1600200" cy="23082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900" dirty="0"/>
              <a:t>Source: Image CDC </a:t>
            </a:r>
            <a:r>
              <a:rPr lang="en-US" sz="900" dirty="0" err="1"/>
              <a:t>Steadi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27021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Image result for hospital cos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3011647" cy="236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945059"/>
              </p:ext>
            </p:extLst>
          </p:nvPr>
        </p:nvGraphicFramePr>
        <p:xfrm>
          <a:off x="1505823" y="1295400"/>
          <a:ext cx="6266577" cy="543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6019800" cy="838200"/>
          </a:xfrm>
        </p:spPr>
        <p:txBody>
          <a:bodyPr/>
          <a:lstStyle/>
          <a:p>
            <a:r>
              <a:rPr lang="en-US" sz="3000" dirty="0"/>
              <a:t>Economic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0" y="3360420"/>
            <a:ext cx="2209800" cy="14478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>
                <a:latin typeface="+mj-lt"/>
              </a:rPr>
              <a:t>$34 billion-</a:t>
            </a:r>
          </a:p>
          <a:p>
            <a:pPr marL="0" indent="0" algn="ctr">
              <a:buNone/>
            </a:pPr>
            <a:r>
              <a:rPr lang="en-US" sz="1800" b="1" dirty="0">
                <a:latin typeface="+mj-lt"/>
              </a:rPr>
              <a:t>Direct medical costs* for OA fall injuries </a:t>
            </a:r>
          </a:p>
          <a:p>
            <a:pPr marL="0" indent="0" algn="ctr">
              <a:buNone/>
            </a:pPr>
            <a:endParaRPr lang="en-US" sz="18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3398" y="6350170"/>
            <a:ext cx="2990602" cy="5078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CDC STEADI (2015) Important Facts About Fall </a:t>
            </a:r>
          </a:p>
          <a:p>
            <a:pPr algn="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Carroll, N Et al. J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Manag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Care Pharm (2005). </a:t>
            </a:r>
          </a:p>
          <a:p>
            <a:pPr algn="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Image (www.fairhealthconsumer.org/reimbursementseries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2962851"/>
            <a:ext cx="1524000" cy="89254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+mj-lt"/>
              </a:rPr>
              <a:t>Hospital    </a:t>
            </a:r>
          </a:p>
          <a:p>
            <a:r>
              <a:rPr lang="en-US" sz="2600" b="1" dirty="0">
                <a:solidFill>
                  <a:schemeClr val="bg1"/>
                </a:solidFill>
                <a:latin typeface="+mj-lt"/>
              </a:rPr>
              <a:t>  Costs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6600" y="6035369"/>
            <a:ext cx="2057400" cy="553988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500" dirty="0">
                <a:latin typeface="+mn-lt"/>
              </a:rPr>
              <a:t>*2013, Adjusted for  Inflation</a:t>
            </a:r>
          </a:p>
        </p:txBody>
      </p:sp>
    </p:spTree>
    <p:extLst>
      <p:ext uri="{BB962C8B-B14F-4D97-AF65-F5344CB8AC3E}">
        <p14:creationId xmlns:p14="http://schemas.microsoft.com/office/powerpoint/2010/main" val="1932460342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mhhut">
  <a:themeElements>
    <a:clrScheme name="UT-TMC Cov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T-TMC Cov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T-TMC Co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T-TMC Cov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T-TMC Cov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T-TMC Cov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T-TMC Cov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T-TMC Cov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T-TMC Cov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T-TMC Cov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T-TMC Cov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T-TMC Cov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T-TMC Cov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T-TMC Cov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T-TMC p1">
  <a:themeElements>
    <a:clrScheme name="UT-TMC p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T-TMC p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T-TMC p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T-TMC p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T-TMC p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T-TMC p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T-TMC p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T-TMC p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T-TMC p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T-TMC p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T-TMC p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T-TMC p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T-TMC p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T-TMC p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HHS_PPT">
  <a:themeElements>
    <a:clrScheme name="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25947</TotalTime>
  <Words>1964</Words>
  <Application>Microsoft Office PowerPoint</Application>
  <PresentationFormat>On-screen Show (4:3)</PresentationFormat>
  <Paragraphs>382</Paragraphs>
  <Slides>36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Century Gothic</vt:lpstr>
      <vt:lpstr>Showcard Gothic</vt:lpstr>
      <vt:lpstr>Wingdings</vt:lpstr>
      <vt:lpstr>mhhut</vt:lpstr>
      <vt:lpstr>UT-TMC p1</vt:lpstr>
      <vt:lpstr>1_MHHS_PPT</vt:lpstr>
      <vt:lpstr>2_Custom Design</vt:lpstr>
      <vt:lpstr>Clarity</vt:lpstr>
      <vt:lpstr> Fall Prevention: We all have a role to play  MAY 4, 2018   Janet ipkeme Human Service Program ManageR Houston Health Department - Area Agency on Aging  Sarah Schwaller, MPH  Injury prevention coordinator Memorial Hermann Red Duke Trauma Institute   Elena dinkIn, MSW director of active older adults ymca  </vt:lpstr>
      <vt:lpstr>Objectives</vt:lpstr>
      <vt:lpstr>PowerPoint Presentation</vt:lpstr>
      <vt:lpstr>PowerPoint Presentation</vt:lpstr>
      <vt:lpstr>10 Leading Causes of Unintentional  Injury Deaths - All Ages 2014</vt:lpstr>
      <vt:lpstr>The Aging Tsunami</vt:lpstr>
      <vt:lpstr>PowerPoint Presentation</vt:lpstr>
      <vt:lpstr>The Aging Tsunami; Falls are on the rise</vt:lpstr>
      <vt:lpstr>Economic Impact</vt:lpstr>
      <vt:lpstr>Falls – A Serious Public Health Issue</vt:lpstr>
      <vt:lpstr>A Texas Public Health Issue</vt:lpstr>
      <vt:lpstr>What happens after a fall?</vt:lpstr>
      <vt:lpstr>What happens after a fall?</vt:lpstr>
      <vt:lpstr>Fall Prevention is Important</vt:lpstr>
      <vt:lpstr>Recognizing Fall Risk Factors </vt:lpstr>
      <vt:lpstr>Fall Risk Factors - Older Adult Population </vt:lpstr>
      <vt:lpstr>Fall Risk Factors -Older Adult Population </vt:lpstr>
      <vt:lpstr>Modifiable Risk Factors</vt:lpstr>
      <vt:lpstr>How to Assess for Risks</vt:lpstr>
      <vt:lpstr>Risk Assessment</vt:lpstr>
      <vt:lpstr>STEADI   Algorithm</vt:lpstr>
      <vt:lpstr>Interventions</vt:lpstr>
      <vt:lpstr>PowerPoint Presentation</vt:lpstr>
      <vt:lpstr>PowerPoint Presentation</vt:lpstr>
      <vt:lpstr>PowerPoint Presentation</vt:lpstr>
      <vt:lpstr>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MHHS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Garrett, Angie</dc:creator>
  <cp:lastModifiedBy>Ikpeme, Zaida - HHD</cp:lastModifiedBy>
  <cp:revision>776</cp:revision>
  <cp:lastPrinted>2017-04-19T21:44:43Z</cp:lastPrinted>
  <dcterms:created xsi:type="dcterms:W3CDTF">2013-05-16T17:31:33Z</dcterms:created>
  <dcterms:modified xsi:type="dcterms:W3CDTF">2018-05-14T17:21:41Z</dcterms:modified>
</cp:coreProperties>
</file>